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3"/>
  </p:notesMasterIdLst>
  <p:handoutMasterIdLst>
    <p:handoutMasterId r:id="rId34"/>
  </p:handoutMasterIdLst>
  <p:sldIdLst>
    <p:sldId id="257" r:id="rId5"/>
    <p:sldId id="421" r:id="rId6"/>
    <p:sldId id="398" r:id="rId7"/>
    <p:sldId id="399" r:id="rId8"/>
    <p:sldId id="393" r:id="rId9"/>
    <p:sldId id="400" r:id="rId10"/>
    <p:sldId id="401" r:id="rId11"/>
    <p:sldId id="408" r:id="rId12"/>
    <p:sldId id="409" r:id="rId13"/>
    <p:sldId id="396" r:id="rId14"/>
    <p:sldId id="410" r:id="rId15"/>
    <p:sldId id="411" r:id="rId16"/>
    <p:sldId id="412" r:id="rId17"/>
    <p:sldId id="413" r:id="rId18"/>
    <p:sldId id="417" r:id="rId19"/>
    <p:sldId id="418" r:id="rId20"/>
    <p:sldId id="422" r:id="rId21"/>
    <p:sldId id="420" r:id="rId22"/>
    <p:sldId id="414" r:id="rId23"/>
    <p:sldId id="416" r:id="rId24"/>
    <p:sldId id="402" r:id="rId25"/>
    <p:sldId id="403" r:id="rId26"/>
    <p:sldId id="397" r:id="rId27"/>
    <p:sldId id="404" r:id="rId28"/>
    <p:sldId id="405" r:id="rId29"/>
    <p:sldId id="406" r:id="rId30"/>
    <p:sldId id="423" r:id="rId31"/>
    <p:sldId id="40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16" autoAdjust="0"/>
    <p:restoredTop sz="95033" autoAdjust="0"/>
  </p:normalViewPr>
  <p:slideViewPr>
    <p:cSldViewPr snapToGrid="0">
      <p:cViewPr varScale="1">
        <p:scale>
          <a:sx n="82" d="100"/>
          <a:sy n="82" d="100"/>
        </p:scale>
        <p:origin x="590" y="4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1/22/2024</a:t>
            </a:fld>
            <a:endParaRPr lang="en-US" dirty="0"/>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dirty="0"/>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0T23:13:17.063"/>
    </inkml:context>
    <inkml:brush xml:id="br0">
      <inkml:brushProperty name="width" value="0.1" units="cm"/>
      <inkml:brushProperty name="height" value="0.1" units="cm"/>
      <inkml:brushProperty name="color" value="#66CC00"/>
    </inkml:brush>
  </inkml:definitions>
  <inkml:trace contextRef="#ctx0" brushRef="#br0">0 1119 24575,'0'0'0,"0"0"0,0 0 0,1 4 0,1-1 0,-1 1 0,1 0 0,0 0 0,0-1 0,0 1 0,1-1 0,-1 0 0,1 0 0,5 6 0,3 3 0,405 515 0,-407-515 0,-2-3 0,-1 0 0,2-1 0,13 14 0,-19-21 0,0 1 0,0-1 0,0 1 0,0-1 0,0 0 0,0 0 0,0 0 0,1 0 0,-1 0 0,0 0 0,1-1 0,-1 1 0,0-1 0,1 0 0,-1 0 0,1 1 0,-1-1 0,0-1 0,1 1 0,-1 0 0,0-1 0,1 1 0,2-2 0,6-4 0,1 0 0,-2-1 0,1 0 0,-1-1 0,0 0 0,0-1 0,14-17 0,-18 20 0,381-459 0,-232 266 0,517-581-2289,-440 535-3613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0T23:13:17.064"/>
    </inkml:context>
    <inkml:brush xml:id="br0">
      <inkml:brushProperty name="width" value="0.1" units="cm"/>
      <inkml:brushProperty name="height" value="0.1" units="cm"/>
      <inkml:brushProperty name="color" value="#E71224"/>
    </inkml:brush>
  </inkml:definitions>
  <inkml:trace contextRef="#ctx0" brushRef="#br0">1 1 24575,'0'0'0,"0"0"0,0 2 0,4 6 0,9 12 0,15 23 0,24 29 0,25 31 0,29 26 0,28 15 0,21-1 0,0-18 0,-27-31-8191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0T23:13:17.065"/>
    </inkml:context>
    <inkml:brush xml:id="br0">
      <inkml:brushProperty name="width" value="0.1" units="cm"/>
      <inkml:brushProperty name="height" value="0.1" units="cm"/>
      <inkml:brushProperty name="color" value="#E71224"/>
    </inkml:brush>
  </inkml:definitions>
  <inkml:trace contextRef="#ctx0" brushRef="#br0">1019 0 24575,'0'0'0,"-3"0"0,-2 0 0,-3 3 0,-7 4 0,-19 25 0,-38 59 0,-51 94 0,-44 101 0,-29 93-1807,-16 75 1807,28-40-6384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dirty="0"/>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dirty="0"/>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2883002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577165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819667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1179586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840209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1427585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2087862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3165942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746112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205609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dirty="0"/>
          </a:p>
        </p:txBody>
      </p:sp>
    </p:spTree>
    <p:extLst>
      <p:ext uri="{BB962C8B-B14F-4D97-AF65-F5344CB8AC3E}">
        <p14:creationId xmlns:p14="http://schemas.microsoft.com/office/powerpoint/2010/main" val="3319064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dirty="0"/>
          </a:p>
        </p:txBody>
      </p:sp>
    </p:spTree>
    <p:extLst>
      <p:ext uri="{BB962C8B-B14F-4D97-AF65-F5344CB8AC3E}">
        <p14:creationId xmlns:p14="http://schemas.microsoft.com/office/powerpoint/2010/main" val="1266160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22</a:t>
            </a:fld>
            <a:endParaRPr lang="en-US" dirty="0"/>
          </a:p>
        </p:txBody>
      </p:sp>
    </p:spTree>
    <p:extLst>
      <p:ext uri="{BB962C8B-B14F-4D97-AF65-F5344CB8AC3E}">
        <p14:creationId xmlns:p14="http://schemas.microsoft.com/office/powerpoint/2010/main" val="926462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23</a:t>
            </a:fld>
            <a:endParaRPr lang="en-US" dirty="0"/>
          </a:p>
        </p:txBody>
      </p:sp>
    </p:spTree>
    <p:extLst>
      <p:ext uri="{BB962C8B-B14F-4D97-AF65-F5344CB8AC3E}">
        <p14:creationId xmlns:p14="http://schemas.microsoft.com/office/powerpoint/2010/main" val="2264788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24</a:t>
            </a:fld>
            <a:endParaRPr lang="en-US" dirty="0"/>
          </a:p>
        </p:txBody>
      </p:sp>
    </p:spTree>
    <p:extLst>
      <p:ext uri="{BB962C8B-B14F-4D97-AF65-F5344CB8AC3E}">
        <p14:creationId xmlns:p14="http://schemas.microsoft.com/office/powerpoint/2010/main" val="542164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25</a:t>
            </a:fld>
            <a:endParaRPr lang="en-US" dirty="0"/>
          </a:p>
        </p:txBody>
      </p:sp>
    </p:spTree>
    <p:extLst>
      <p:ext uri="{BB962C8B-B14F-4D97-AF65-F5344CB8AC3E}">
        <p14:creationId xmlns:p14="http://schemas.microsoft.com/office/powerpoint/2010/main" val="3170812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26</a:t>
            </a:fld>
            <a:endParaRPr lang="en-US" dirty="0"/>
          </a:p>
        </p:txBody>
      </p:sp>
    </p:spTree>
    <p:extLst>
      <p:ext uri="{BB962C8B-B14F-4D97-AF65-F5344CB8AC3E}">
        <p14:creationId xmlns:p14="http://schemas.microsoft.com/office/powerpoint/2010/main" val="3986536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27</a:t>
            </a:fld>
            <a:endParaRPr lang="en-US"/>
          </a:p>
        </p:txBody>
      </p:sp>
    </p:spTree>
    <p:extLst>
      <p:ext uri="{BB962C8B-B14F-4D97-AF65-F5344CB8AC3E}">
        <p14:creationId xmlns:p14="http://schemas.microsoft.com/office/powerpoint/2010/main" val="2558682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dirty="0"/>
          </a:p>
        </p:txBody>
      </p:sp>
    </p:spTree>
    <p:extLst>
      <p:ext uri="{BB962C8B-B14F-4D97-AF65-F5344CB8AC3E}">
        <p14:creationId xmlns:p14="http://schemas.microsoft.com/office/powerpoint/2010/main" val="546626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dirty="0"/>
          </a:p>
        </p:txBody>
      </p:sp>
    </p:spTree>
    <p:extLst>
      <p:ext uri="{BB962C8B-B14F-4D97-AF65-F5344CB8AC3E}">
        <p14:creationId xmlns:p14="http://schemas.microsoft.com/office/powerpoint/2010/main" val="149933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dirty="0"/>
          </a:p>
        </p:txBody>
      </p:sp>
    </p:spTree>
    <p:extLst>
      <p:ext uri="{BB962C8B-B14F-4D97-AF65-F5344CB8AC3E}">
        <p14:creationId xmlns:p14="http://schemas.microsoft.com/office/powerpoint/2010/main" val="98675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345531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116745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1568149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3574735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dirty="0"/>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dirty="0"/>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dirty="0"/>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dirty="0"/>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dirty="0"/>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dirty="0"/>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dirty="0"/>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dirty="0"/>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dirty="0"/>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dirty="0"/>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dirty="0"/>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dirty="0"/>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dirty="0"/>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dirty="0"/>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dirty="0"/>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dirty="0"/>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dirty="0"/>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dirty="0"/>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2.jp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29.jpg"/><Relationship Id="rId5" Type="http://schemas.openxmlformats.org/officeDocument/2006/relationships/image" Target="../media/image28.jpe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sciencelearn.org.nz/images/3985-elemental-lead" TargetMode="External"/><Relationship Id="rId3" Type="http://schemas.openxmlformats.org/officeDocument/2006/relationships/image" Target="../media/image2.jpg"/><Relationship Id="rId7" Type="http://schemas.openxmlformats.org/officeDocument/2006/relationships/customXml" Target="../ink/ink2.xml"/><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9.png"/><Relationship Id="rId5" Type="http://schemas.openxmlformats.org/officeDocument/2006/relationships/customXml" Target="../ink/ink1.xml"/><Relationship Id="rId15" Type="http://schemas.openxmlformats.org/officeDocument/2006/relationships/hyperlink" Target="https://en.wikipedia.org/wiki/File:BaTiO3ceramics.JPG" TargetMode="External"/><Relationship Id="rId10" Type="http://schemas.openxmlformats.org/officeDocument/2006/relationships/image" Target="../media/image40.png"/><Relationship Id="rId4" Type="http://schemas.openxmlformats.org/officeDocument/2006/relationships/image" Target="../media/image7.png"/><Relationship Id="rId9" Type="http://schemas.openxmlformats.org/officeDocument/2006/relationships/customXml" Target="../ink/ink3.xml"/><Relationship Id="rId14" Type="http://schemas.openxmlformats.org/officeDocument/2006/relationships/hyperlink" Target="https://surfacenet.de/bilder/kristalle/Barium-Zirkonate-0231.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735078" y="1744823"/>
            <a:ext cx="4301412" cy="1922107"/>
          </a:xfrm>
        </p:spPr>
        <p:txBody>
          <a:bodyPr anchor="b" anchorCtr="0">
            <a:normAutofit/>
          </a:bodyPr>
          <a:lstStyle/>
          <a:p>
            <a:r>
              <a:rPr lang="en-US" sz="4400" dirty="0">
                <a:latin typeface="Calibri" panose="020F0502020204030204" pitchFamily="34" charset="0"/>
                <a:ea typeface="Calibri" panose="020F0502020204030204" pitchFamily="34" charset="0"/>
                <a:cs typeface="Calibri" panose="020F0502020204030204" pitchFamily="34" charset="0"/>
              </a:rPr>
              <a:t>CERAMIC PIEZOELECTRIC TRANSDUCERS</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3048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sp>
        <p:nvSpPr>
          <p:cNvPr id="5" name="TextBox 4">
            <a:extLst>
              <a:ext uri="{FF2B5EF4-FFF2-40B4-BE49-F238E27FC236}">
                <a16:creationId xmlns:a16="http://schemas.microsoft.com/office/drawing/2014/main" id="{B19D9D7B-B2C0-25E3-F6CD-A504F74DB3E0}"/>
              </a:ext>
            </a:extLst>
          </p:cNvPr>
          <p:cNvSpPr txBox="1"/>
          <p:nvPr/>
        </p:nvSpPr>
        <p:spPr>
          <a:xfrm>
            <a:off x="639886" y="1096217"/>
            <a:ext cx="5243927" cy="5078313"/>
          </a:xfrm>
          <a:prstGeom prst="rect">
            <a:avLst/>
          </a:prstGeom>
          <a:noFill/>
        </p:spPr>
        <p:txBody>
          <a:bodyPr wrap="square">
            <a:spAutoFit/>
          </a:bodyPr>
          <a:lstStyle/>
          <a:p>
            <a:pPr marL="285750" indent="-285750" algn="just">
              <a:buFont typeface="Arial" panose="020B0604020202020204" pitchFamily="34" charset="0"/>
              <a:buChar char="•"/>
            </a:pPr>
            <a:r>
              <a:rPr lang="LID4096" dirty="0">
                <a:latin typeface="Calibri" panose="020F0502020204030204" pitchFamily="34" charset="0"/>
                <a:ea typeface="Calibri" panose="020F0502020204030204" pitchFamily="34" charset="0"/>
                <a:cs typeface="Calibri" panose="020F0502020204030204" pitchFamily="34" charset="0"/>
              </a:rPr>
              <a:t>Scientists are keen on using piezoelectric transducer technology to harvest energy and create electricity. Lead zirconate titanate, a common but environmentally problematic material, is being replaced by lead-free alternatives like zinc oxide and barium titanate. </a:t>
            </a: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LID4096" dirty="0">
                <a:latin typeface="Calibri" panose="020F0502020204030204" pitchFamily="34" charset="0"/>
                <a:ea typeface="Calibri" panose="020F0502020204030204" pitchFamily="34" charset="0"/>
                <a:cs typeface="Calibri" panose="020F0502020204030204" pitchFamily="34" charset="0"/>
              </a:rPr>
              <a:t>To enhance these lead-free materials for energy harvesting, scientists are adding nanodielectric fillers using a technique called spark plasma sintering. However, there's a need for more research to improve the properties of lead-free materials such as BaTiO3. </a:t>
            </a: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LID4096" dirty="0">
                <a:latin typeface="Calibri" panose="020F0502020204030204" pitchFamily="34" charset="0"/>
                <a:ea typeface="Calibri" panose="020F0502020204030204" pitchFamily="34" charset="0"/>
                <a:cs typeface="Calibri" panose="020F0502020204030204" pitchFamily="34" charset="0"/>
              </a:rPr>
              <a:t>The recommendation is to use nanoparticles with specific characteristics to enhance the performance of piezoelectric transducer components</a:t>
            </a:r>
            <a:r>
              <a:rPr lang="LID4096" dirty="0"/>
              <a:t>.</a:t>
            </a:r>
          </a:p>
        </p:txBody>
      </p:sp>
      <p:pic>
        <p:nvPicPr>
          <p:cNvPr id="6" name="Picture 5">
            <a:extLst>
              <a:ext uri="{FF2B5EF4-FFF2-40B4-BE49-F238E27FC236}">
                <a16:creationId xmlns:a16="http://schemas.microsoft.com/office/drawing/2014/main" id="{4EB145B8-21B4-2DD0-0A3F-ADC61DFF9208}"/>
              </a:ext>
            </a:extLst>
          </p:cNvPr>
          <p:cNvPicPr>
            <a:picLocks noChangeAspect="1"/>
          </p:cNvPicPr>
          <p:nvPr/>
        </p:nvPicPr>
        <p:blipFill>
          <a:blip r:embed="rId4"/>
          <a:stretch>
            <a:fillRect/>
          </a:stretch>
        </p:blipFill>
        <p:spPr>
          <a:xfrm>
            <a:off x="7178601" y="2034219"/>
            <a:ext cx="4161563" cy="2340879"/>
          </a:xfrm>
          <a:prstGeom prst="roundRect">
            <a:avLst>
              <a:gd name="adj" fmla="val 8594"/>
            </a:avLst>
          </a:prstGeom>
          <a:solidFill>
            <a:srgbClr val="FFFFFF">
              <a:shade val="85000"/>
            </a:srgbClr>
          </a:solidFill>
          <a:ln>
            <a:noFill/>
          </a:ln>
          <a:effectLst>
            <a:reflection blurRad="12700" stA="38000" endPos="28000" dist="266700" dir="5400000" sy="-100000" algn="bl" rotWithShape="0"/>
          </a:effectLst>
        </p:spPr>
      </p:pic>
      <p:sp>
        <p:nvSpPr>
          <p:cNvPr id="7" name="TextBox 6">
            <a:extLst>
              <a:ext uri="{FF2B5EF4-FFF2-40B4-BE49-F238E27FC236}">
                <a16:creationId xmlns:a16="http://schemas.microsoft.com/office/drawing/2014/main" id="{C38B7D89-FF98-A477-D7D7-CE2FF875BF32}"/>
              </a:ext>
            </a:extLst>
          </p:cNvPr>
          <p:cNvSpPr txBox="1"/>
          <p:nvPr/>
        </p:nvSpPr>
        <p:spPr>
          <a:xfrm>
            <a:off x="8313581" y="4387044"/>
            <a:ext cx="1891601" cy="338554"/>
          </a:xfrm>
          <a:prstGeom prst="rect">
            <a:avLst/>
          </a:prstGeom>
          <a:noFill/>
        </p:spPr>
        <p:txBody>
          <a:bodyPr wrap="square" rtlCol="0">
            <a:spAutoFit/>
          </a:bodyPr>
          <a:lstStyle/>
          <a:p>
            <a:r>
              <a:rPr lang="en-IN" sz="1600">
                <a:latin typeface="Times New Roman" panose="02020603050405020304" pitchFamily="18" charset="0"/>
                <a:cs typeface="Times New Roman" panose="02020603050405020304" pitchFamily="18" charset="0"/>
              </a:rPr>
              <a:t>Zinc Oxide (</a:t>
            </a:r>
            <a:r>
              <a:rPr lang="en-IN" sz="1600" err="1">
                <a:latin typeface="Times New Roman" panose="02020603050405020304" pitchFamily="18" charset="0"/>
                <a:cs typeface="Times New Roman" panose="02020603050405020304" pitchFamily="18" charset="0"/>
              </a:rPr>
              <a:t>ZnO</a:t>
            </a:r>
            <a:r>
              <a:rPr lang="en-IN" sz="1600">
                <a:latin typeface="Times New Roman" panose="02020603050405020304" pitchFamily="18" charset="0"/>
                <a:cs typeface="Times New Roman" panose="02020603050405020304" pitchFamily="18" charset="0"/>
              </a:rPr>
              <a:t>)</a:t>
            </a:r>
            <a:endParaRPr lang="LID4096" sz="16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2B1DA0B-EED5-0647-B252-8AAD2B97D71B}"/>
              </a:ext>
            </a:extLst>
          </p:cNvPr>
          <p:cNvSpPr txBox="1"/>
          <p:nvPr/>
        </p:nvSpPr>
        <p:spPr>
          <a:xfrm>
            <a:off x="7356546" y="5947949"/>
            <a:ext cx="4355690" cy="861774"/>
          </a:xfrm>
          <a:prstGeom prst="rect">
            <a:avLst/>
          </a:prstGeom>
          <a:noFill/>
        </p:spPr>
        <p:txBody>
          <a:bodyPr wrap="square" rtlCol="0">
            <a:spAutoFit/>
          </a:bodyPr>
          <a:lstStyle/>
          <a:p>
            <a:r>
              <a:rPr lang="en-IN" sz="1000" dirty="0">
                <a:latin typeface="Calibri" panose="020F0502020204030204" pitchFamily="34" charset="0"/>
                <a:ea typeface="Calibri" panose="020F0502020204030204" pitchFamily="34" charset="0"/>
                <a:cs typeface="Calibri" panose="020F0502020204030204" pitchFamily="34" charset="0"/>
              </a:rPr>
              <a:t>https://www.google.com/url?sa=i&amp;url=https%3A%2F%2Fwww.indiamart.com%2Fproddetail%2Fzinc-oxide-nanopowder-23724462033.html&amp;psig=AOvVaw25ymtJ3OWeww5WRPCP78pY&amp;ust=1706016235985000&amp;source=images&amp;cd=vfe&amp;opi=89978449&amp;ved=0CBMQjRxqFwoTCMja8vWL8YMDFQAAAAAdAAAAABAD</a:t>
            </a:r>
            <a:endParaRPr lang="LID4096" sz="1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5448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0" y="-8"/>
            <a:ext cx="12191980" cy="685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sp>
        <p:nvSpPr>
          <p:cNvPr id="5" name="TextBox 4">
            <a:extLst>
              <a:ext uri="{FF2B5EF4-FFF2-40B4-BE49-F238E27FC236}">
                <a16:creationId xmlns:a16="http://schemas.microsoft.com/office/drawing/2014/main" id="{1930E467-1B22-D8C3-A7D5-D4C0C59C40FD}"/>
              </a:ext>
            </a:extLst>
          </p:cNvPr>
          <p:cNvSpPr txBox="1"/>
          <p:nvPr/>
        </p:nvSpPr>
        <p:spPr>
          <a:xfrm>
            <a:off x="6677203" y="1113361"/>
            <a:ext cx="5190709" cy="5078313"/>
          </a:xfrm>
          <a:prstGeom prst="rect">
            <a:avLst/>
          </a:prstGeom>
          <a:noFill/>
        </p:spPr>
        <p:txBody>
          <a:bodyPr wrap="square">
            <a:spAutoFit/>
          </a:bodyPr>
          <a:lstStyle/>
          <a:p>
            <a:pPr marL="285750" indent="-285750" algn="jus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Structural Health Monitoring (SHM) is an emerging technology that combines various disciplines. Piezoelectric materials, known for their advantages like being lightweight and cost-effective, have become essential in SHM systems. </a:t>
            </a:r>
          </a:p>
          <a:p>
            <a:pPr marL="285750" indent="-285750" algn="just">
              <a:buFont typeface="Arial" panose="020B0604020202020204" pitchFamily="34" charset="0"/>
              <a:buChar char="•"/>
            </a:pPr>
            <a:endParaRPr lang="en-GB"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Traditional piezoelectric sensors, while widely used, have limitations such as brittleness and difficulty in covering curved surfaces, compromising reliability. </a:t>
            </a:r>
          </a:p>
          <a:p>
            <a:pPr marL="285750" indent="-285750" algn="just">
              <a:buFont typeface="Arial" panose="020B0604020202020204" pitchFamily="34" charset="0"/>
              <a:buChar char="•"/>
            </a:pPr>
            <a:endParaRPr lang="en-GB"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The focus is on developing a new smart material - the distributed piezoelectric transducer, specifically a flexible piezoelectric composite known as piezoelectric paint. The research aims to create a high-quality piezoelectric paint, addressing its main drawback of low piezoelectricity</a:t>
            </a:r>
            <a:r>
              <a:rPr lang="en-GB" dirty="0"/>
              <a:t>.</a:t>
            </a:r>
            <a:endParaRPr lang="LID4096" dirty="0"/>
          </a:p>
        </p:txBody>
      </p:sp>
      <p:pic>
        <p:nvPicPr>
          <p:cNvPr id="6" name="Picture 5">
            <a:extLst>
              <a:ext uri="{FF2B5EF4-FFF2-40B4-BE49-F238E27FC236}">
                <a16:creationId xmlns:a16="http://schemas.microsoft.com/office/drawing/2014/main" id="{4D48617A-D29F-1379-24EF-FD58DA17E27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300000"/>
                    </a14:imgEffect>
                  </a14:imgLayer>
                </a14:imgProps>
              </a:ext>
            </a:extLst>
          </a:blip>
          <a:stretch>
            <a:fillRect/>
          </a:stretch>
        </p:blipFill>
        <p:spPr>
          <a:xfrm>
            <a:off x="544860" y="1732157"/>
            <a:ext cx="5723731" cy="3006690"/>
          </a:xfrm>
          <a:prstGeom prst="rect">
            <a:avLst/>
          </a:prstGeom>
          <a:solidFill>
            <a:schemeClr val="bg2">
              <a:alpha val="35000"/>
            </a:schemeClr>
          </a:solidFill>
        </p:spPr>
      </p:pic>
      <p:sp>
        <p:nvSpPr>
          <p:cNvPr id="7" name="TextBox 6">
            <a:extLst>
              <a:ext uri="{FF2B5EF4-FFF2-40B4-BE49-F238E27FC236}">
                <a16:creationId xmlns:a16="http://schemas.microsoft.com/office/drawing/2014/main" id="{F4E8FC93-0252-9A63-91DE-2B4600B4647C}"/>
              </a:ext>
            </a:extLst>
          </p:cNvPr>
          <p:cNvSpPr txBox="1"/>
          <p:nvPr/>
        </p:nvSpPr>
        <p:spPr>
          <a:xfrm>
            <a:off x="544860" y="4916282"/>
            <a:ext cx="4708275" cy="246221"/>
          </a:xfrm>
          <a:prstGeom prst="rect">
            <a:avLst/>
          </a:prstGeom>
          <a:noFill/>
        </p:spPr>
        <p:txBody>
          <a:bodyPr wrap="square" rtlCol="0">
            <a:spAutoFit/>
          </a:bodyPr>
          <a:lstStyle/>
          <a:p>
            <a:r>
              <a:rPr lang="en-IN" sz="1000" dirty="0">
                <a:latin typeface="Calibri" panose="020F0502020204030204" pitchFamily="34" charset="0"/>
                <a:ea typeface="Calibri" panose="020F0502020204030204" pitchFamily="34" charset="0"/>
                <a:cs typeface="Calibri" panose="020F0502020204030204" pitchFamily="34" charset="0"/>
              </a:rPr>
              <a:t>https://www.vallen.de/wp-content/uploads/2019/06/Process_Flow_6.png</a:t>
            </a:r>
            <a:endParaRPr lang="LID4096" sz="1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1745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sp>
        <p:nvSpPr>
          <p:cNvPr id="5" name="TextBox 4">
            <a:extLst>
              <a:ext uri="{FF2B5EF4-FFF2-40B4-BE49-F238E27FC236}">
                <a16:creationId xmlns:a16="http://schemas.microsoft.com/office/drawing/2014/main" id="{9D956FE1-FBAA-69A5-1CDA-BBB374FE35A3}"/>
              </a:ext>
            </a:extLst>
          </p:cNvPr>
          <p:cNvSpPr txBox="1"/>
          <p:nvPr/>
        </p:nvSpPr>
        <p:spPr>
          <a:xfrm>
            <a:off x="781574" y="1014984"/>
            <a:ext cx="5767181" cy="4801314"/>
          </a:xfrm>
          <a:prstGeom prst="rect">
            <a:avLst/>
          </a:prstGeom>
          <a:noFill/>
        </p:spPr>
        <p:txBody>
          <a:bodyPr wrap="square">
            <a:spAutoFit/>
          </a:bodyPr>
          <a:lstStyle/>
          <a:p>
            <a:pPr marL="285750" indent="-285750" algn="jus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Advances in sensing and information tech have led to interest in smart flexible electronics, especially in AI and human-machine interactions. </a:t>
            </a:r>
          </a:p>
          <a:p>
            <a:pPr marL="285750" indent="-285750" algn="just">
              <a:buFont typeface="Arial" panose="020B0604020202020204" pitchFamily="34" charset="0"/>
              <a:buChar char="•"/>
            </a:pPr>
            <a:endParaRPr lang="en-GB"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Traditional devices are rigid, limiting wearability and impacting user experiences. Researchers are exploring flexible devices with enhanced stretchability for health monitoring and gestures. </a:t>
            </a:r>
          </a:p>
          <a:p>
            <a:pPr marL="285750" indent="-285750" algn="just">
              <a:buFont typeface="Arial" panose="020B0604020202020204" pitchFamily="34" charset="0"/>
              <a:buChar char="•"/>
            </a:pPr>
            <a:endParaRPr lang="en-GB"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These devices can conform to various shapes, enabling real-time monitoring. Human-machine sensors based on the piezoelectric effect, known for sensitivity, are widely used for tactile sensing. </a:t>
            </a:r>
          </a:p>
          <a:p>
            <a:pPr marL="285750" indent="-285750" algn="just">
              <a:buFont typeface="Arial" panose="020B0604020202020204" pitchFamily="34" charset="0"/>
              <a:buChar char="•"/>
            </a:pPr>
            <a:endParaRPr lang="en-GB"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The inverse piezoelectric effect allows these materials to deform under an electric field, enabling the creation of all-in-one devices with sensing and actuation functions.</a:t>
            </a:r>
            <a:endParaRPr lang="LID4096"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DFE9B89D-EE95-5AEB-3471-E3B23CA592AC}"/>
              </a:ext>
            </a:extLst>
          </p:cNvPr>
          <p:cNvPicPr>
            <a:picLocks noChangeAspect="1"/>
          </p:cNvPicPr>
          <p:nvPr/>
        </p:nvPicPr>
        <p:blipFill>
          <a:blip r:embed="rId4"/>
          <a:stretch>
            <a:fillRect/>
          </a:stretch>
        </p:blipFill>
        <p:spPr>
          <a:xfrm>
            <a:off x="7197303" y="1981053"/>
            <a:ext cx="4443834" cy="2433379"/>
          </a:xfrm>
          <a:prstGeom prst="rect">
            <a:avLst/>
          </a:prstGeom>
          <a:effectLst>
            <a:reflection stA="10000" endPos="46000" dist="279400" dir="5400000" sy="-100000" algn="bl" rotWithShape="0"/>
          </a:effectLst>
        </p:spPr>
      </p:pic>
      <p:sp>
        <p:nvSpPr>
          <p:cNvPr id="9" name="TextBox 8">
            <a:extLst>
              <a:ext uri="{FF2B5EF4-FFF2-40B4-BE49-F238E27FC236}">
                <a16:creationId xmlns:a16="http://schemas.microsoft.com/office/drawing/2014/main" id="{D0E25658-1AC8-BE55-22FC-386622CCDF3D}"/>
              </a:ext>
            </a:extLst>
          </p:cNvPr>
          <p:cNvSpPr txBox="1"/>
          <p:nvPr/>
        </p:nvSpPr>
        <p:spPr>
          <a:xfrm>
            <a:off x="7197303" y="4540082"/>
            <a:ext cx="4443834" cy="553998"/>
          </a:xfrm>
          <a:prstGeom prst="rect">
            <a:avLst/>
          </a:prstGeom>
          <a:noFill/>
        </p:spPr>
        <p:txBody>
          <a:bodyPr wrap="square">
            <a:spAutoFit/>
          </a:bodyPr>
          <a:lstStyle/>
          <a:p>
            <a:r>
              <a:rPr lang="en-IN" sz="1000" dirty="0">
                <a:solidFill>
                  <a:schemeClr val="tx1">
                    <a:lumMod val="75000"/>
                  </a:schemeClr>
                </a:solidFill>
                <a:latin typeface="Calibri" panose="020F0502020204030204" pitchFamily="34" charset="0"/>
                <a:ea typeface="Calibri" panose="020F0502020204030204" pitchFamily="34" charset="0"/>
                <a:cs typeface="Calibri" panose="020F0502020204030204" pitchFamily="34" charset="0"/>
              </a:rPr>
              <a:t>https://www.researchgate.net/profile/Mirza-Abdur-Razzaq/publication/318890215/figure/fig1/AS:523444275748864@1501810248176/Example-of-human-machine-interaction.png</a:t>
            </a:r>
            <a:endParaRPr lang="LID4096" sz="1000" dirty="0">
              <a:solidFill>
                <a:schemeClr val="tx1">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2260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8"/>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sp>
        <p:nvSpPr>
          <p:cNvPr id="5" name="TextBox 4">
            <a:extLst>
              <a:ext uri="{FF2B5EF4-FFF2-40B4-BE49-F238E27FC236}">
                <a16:creationId xmlns:a16="http://schemas.microsoft.com/office/drawing/2014/main" id="{4D53310A-8AC4-84CB-A546-33E3CF1C942B}"/>
              </a:ext>
            </a:extLst>
          </p:cNvPr>
          <p:cNvSpPr txBox="1"/>
          <p:nvPr/>
        </p:nvSpPr>
        <p:spPr>
          <a:xfrm>
            <a:off x="6717955" y="1034638"/>
            <a:ext cx="4923182" cy="4801314"/>
          </a:xfrm>
          <a:prstGeom prst="rect">
            <a:avLst/>
          </a:prstGeom>
          <a:noFill/>
        </p:spPr>
        <p:txBody>
          <a:bodyPr wrap="square">
            <a:spAutoFit/>
          </a:bodyPr>
          <a:lstStyle/>
          <a:p>
            <a:pPr marL="285750" indent="-285750" algn="just">
              <a:buFont typeface="Arial" panose="020B0604020202020204" pitchFamily="34" charset="0"/>
              <a:buChar char="•"/>
            </a:pPr>
            <a:r>
              <a:rPr lang="LID4096" dirty="0">
                <a:latin typeface="Calibri" panose="020F0502020204030204" pitchFamily="34" charset="0"/>
                <a:ea typeface="Calibri" panose="020F0502020204030204" pitchFamily="34" charset="0"/>
                <a:cs typeface="Calibri" panose="020F0502020204030204" pitchFamily="34" charset="0"/>
              </a:rPr>
              <a:t>To power advanced bioelectronics, we need flexible, biocompatible energy sources. Traditional batteries have limitations, so there's a demand for new, soft, and biodegradable energy-harvesting materials. </a:t>
            </a: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LID4096" dirty="0">
                <a:latin typeface="Calibri" panose="020F0502020204030204" pitchFamily="34" charset="0"/>
                <a:ea typeface="Calibri" panose="020F0502020204030204" pitchFamily="34" charset="0"/>
                <a:cs typeface="Calibri" panose="020F0502020204030204" pitchFamily="34" charset="0"/>
              </a:rPr>
              <a:t>Piezo Gels, a type of smart crystalline gel, generate electricity when stressed. Like hydrogels, Piezo Gels are flexible, biocompatible, and biodegradable, suitable for power generation, sensing, and biomedical uses. </a:t>
            </a: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LID4096" dirty="0">
                <a:latin typeface="Calibri" panose="020F0502020204030204" pitchFamily="34" charset="0"/>
                <a:ea typeface="Calibri" panose="020F0502020204030204" pitchFamily="34" charset="0"/>
                <a:cs typeface="Calibri" panose="020F0502020204030204" pitchFamily="34" charset="0"/>
              </a:rPr>
              <a:t>Recent efforts focus on Piezoelectric Generators (PEGs) with lightweight, flexible, and easily made devices, essential for cost-effective and versatile powered devices</a:t>
            </a:r>
            <a:r>
              <a:rPr lang="LID4096" dirty="0"/>
              <a:t>.</a:t>
            </a:r>
          </a:p>
        </p:txBody>
      </p:sp>
      <p:pic>
        <p:nvPicPr>
          <p:cNvPr id="6" name="Picture 5">
            <a:extLst>
              <a:ext uri="{FF2B5EF4-FFF2-40B4-BE49-F238E27FC236}">
                <a16:creationId xmlns:a16="http://schemas.microsoft.com/office/drawing/2014/main" id="{3E7FE237-B060-DE54-1B3B-FFD7D95F7064}"/>
              </a:ext>
            </a:extLst>
          </p:cNvPr>
          <p:cNvPicPr>
            <a:picLocks noChangeAspect="1"/>
          </p:cNvPicPr>
          <p:nvPr/>
        </p:nvPicPr>
        <p:blipFill>
          <a:blip r:embed="rId4"/>
          <a:stretch>
            <a:fillRect/>
          </a:stretch>
        </p:blipFill>
        <p:spPr>
          <a:xfrm>
            <a:off x="609559" y="1455762"/>
            <a:ext cx="5709920" cy="3103736"/>
          </a:xfrm>
          <a:prstGeom prst="roundRect">
            <a:avLst>
              <a:gd name="adj" fmla="val 8594"/>
            </a:avLst>
          </a:prstGeom>
          <a:solidFill>
            <a:srgbClr val="FFFFFF">
              <a:shade val="85000"/>
            </a:srgbClr>
          </a:solidFill>
          <a:ln>
            <a:noFill/>
          </a:ln>
          <a:effectLst>
            <a:reflection blurRad="12700" stA="31000" endPos="28000" dist="317500" dir="5400000" sy="-100000" algn="bl" rotWithShape="0"/>
          </a:effectLst>
        </p:spPr>
      </p:pic>
      <p:sp>
        <p:nvSpPr>
          <p:cNvPr id="9" name="TextBox 8">
            <a:extLst>
              <a:ext uri="{FF2B5EF4-FFF2-40B4-BE49-F238E27FC236}">
                <a16:creationId xmlns:a16="http://schemas.microsoft.com/office/drawing/2014/main" id="{09F1C8AB-89DD-A48B-987B-AE8A3048DFBA}"/>
              </a:ext>
            </a:extLst>
          </p:cNvPr>
          <p:cNvSpPr txBox="1"/>
          <p:nvPr/>
        </p:nvSpPr>
        <p:spPr>
          <a:xfrm>
            <a:off x="745982" y="4944042"/>
            <a:ext cx="6096000" cy="246221"/>
          </a:xfrm>
          <a:prstGeom prst="rect">
            <a:avLst/>
          </a:prstGeom>
          <a:noFill/>
        </p:spPr>
        <p:txBody>
          <a:bodyPr wrap="square">
            <a:spAutoFit/>
          </a:bodyPr>
          <a:lstStyle/>
          <a:p>
            <a:r>
              <a:rPr lang="en-IN" sz="1000" dirty="0">
                <a:latin typeface="Calibri" panose="020F0502020204030204" pitchFamily="34" charset="0"/>
                <a:ea typeface="Calibri" panose="020F0502020204030204" pitchFamily="34" charset="0"/>
                <a:cs typeface="Calibri" panose="020F0502020204030204" pitchFamily="34" charset="0"/>
              </a:rPr>
              <a:t>https://scx1.b-cdn.net/csz/news/800a/2023/gel-repairs-cartilage-1.jpg</a:t>
            </a:r>
            <a:endParaRPr lang="LID4096" sz="1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306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sp>
        <p:nvSpPr>
          <p:cNvPr id="5" name="TextBox 4">
            <a:extLst>
              <a:ext uri="{FF2B5EF4-FFF2-40B4-BE49-F238E27FC236}">
                <a16:creationId xmlns:a16="http://schemas.microsoft.com/office/drawing/2014/main" id="{BDA42106-92DD-0A42-5937-2B896FC0331A}"/>
              </a:ext>
            </a:extLst>
          </p:cNvPr>
          <p:cNvSpPr txBox="1"/>
          <p:nvPr/>
        </p:nvSpPr>
        <p:spPr>
          <a:xfrm>
            <a:off x="837645" y="804192"/>
            <a:ext cx="5327374" cy="5632311"/>
          </a:xfrm>
          <a:prstGeom prst="rect">
            <a:avLst/>
          </a:prstGeom>
          <a:noFill/>
        </p:spPr>
        <p:txBody>
          <a:bodyPr wrap="square">
            <a:spAutoFit/>
          </a:bodyPr>
          <a:lstStyle/>
          <a:p>
            <a:pPr marL="285750" indent="-285750" algn="just">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High-power ultrasonics and underwater acoustics use composite piezoelectric ceramic transducers like the Langevin type. </a:t>
            </a:r>
          </a:p>
          <a:p>
            <a:pPr marL="285750" indent="-285750" algn="just">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In ultrasonic liquid processing, especially for high-power needs, new large power radial vibration ultrasonic transducers are being explored. These transducers, made of metal and a piezoelectric ceramic ring, emit ultrasonic energy radially. Compared to tubular radiators, a ring-type radial composite piezoelectric ceramic transducer has a smaller sound-radiating area. </a:t>
            </a:r>
          </a:p>
          <a:p>
            <a:pPr marL="285750" indent="-285750" algn="just">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Another design, the cylindrical radial composite piezoelectric ceramic transducer, with a metal shell and a radially polarized piezoelectric ceramic tube, has a larger sound-radiating area. Researchers are studying its radial vibration characteristics and electro-mechanical properties for applications in ultrasonics and acoustics.</a:t>
            </a:r>
            <a:endParaRPr lang="LID4096" dirty="0">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70BA18A6-0F91-A17A-F40C-CADB23E7F741}"/>
              </a:ext>
            </a:extLst>
          </p:cNvPr>
          <p:cNvPicPr>
            <a:picLocks noChangeAspect="1"/>
          </p:cNvPicPr>
          <p:nvPr/>
        </p:nvPicPr>
        <p:blipFill rotWithShape="1">
          <a:blip r:embed="rId4"/>
          <a:srcRect b="3166"/>
          <a:stretch/>
        </p:blipFill>
        <p:spPr>
          <a:xfrm>
            <a:off x="7281864" y="3113958"/>
            <a:ext cx="3990476" cy="2778673"/>
          </a:xfrm>
          <a:prstGeom prst="rect">
            <a:avLst/>
          </a:prstGeom>
        </p:spPr>
      </p:pic>
      <p:pic>
        <p:nvPicPr>
          <p:cNvPr id="13" name="Picture 12">
            <a:extLst>
              <a:ext uri="{FF2B5EF4-FFF2-40B4-BE49-F238E27FC236}">
                <a16:creationId xmlns:a16="http://schemas.microsoft.com/office/drawing/2014/main" id="{CCC5784E-C834-1BB7-5328-5CFDF1A1EB71}"/>
              </a:ext>
            </a:extLst>
          </p:cNvPr>
          <p:cNvPicPr>
            <a:picLocks noChangeAspect="1"/>
          </p:cNvPicPr>
          <p:nvPr/>
        </p:nvPicPr>
        <p:blipFill rotWithShape="1">
          <a:blip r:embed="rId5"/>
          <a:srcRect t="9137"/>
          <a:stretch/>
        </p:blipFill>
        <p:spPr>
          <a:xfrm>
            <a:off x="8064527" y="796205"/>
            <a:ext cx="2249523" cy="2219788"/>
          </a:xfrm>
          <a:prstGeom prst="rect">
            <a:avLst/>
          </a:prstGeom>
        </p:spPr>
      </p:pic>
      <p:sp>
        <p:nvSpPr>
          <p:cNvPr id="14" name="TextBox 13">
            <a:extLst>
              <a:ext uri="{FF2B5EF4-FFF2-40B4-BE49-F238E27FC236}">
                <a16:creationId xmlns:a16="http://schemas.microsoft.com/office/drawing/2014/main" id="{6693066C-9566-72B6-1C76-F0BBAD1797C8}"/>
              </a:ext>
            </a:extLst>
          </p:cNvPr>
          <p:cNvSpPr txBox="1"/>
          <p:nvPr/>
        </p:nvSpPr>
        <p:spPr>
          <a:xfrm>
            <a:off x="8316174" y="6011533"/>
            <a:ext cx="2380134" cy="369332"/>
          </a:xfrm>
          <a:prstGeom prst="rect">
            <a:avLst/>
          </a:prstGeom>
          <a:noFill/>
        </p:spPr>
        <p:txBody>
          <a:bodyPr wrap="square" rtlCol="0">
            <a:spAutoFit/>
          </a:bodyPr>
          <a:lstStyle/>
          <a:p>
            <a:r>
              <a:rPr lang="en-IN" dirty="0" err="1"/>
              <a:t>Lengavin</a:t>
            </a:r>
            <a:r>
              <a:rPr lang="en-IN" dirty="0"/>
              <a:t> Transducer </a:t>
            </a:r>
            <a:endParaRPr lang="LID4096" dirty="0"/>
          </a:p>
        </p:txBody>
      </p:sp>
      <p:sp>
        <p:nvSpPr>
          <p:cNvPr id="7" name="TextBox 6">
            <a:extLst>
              <a:ext uri="{FF2B5EF4-FFF2-40B4-BE49-F238E27FC236}">
                <a16:creationId xmlns:a16="http://schemas.microsoft.com/office/drawing/2014/main" id="{646C1A3F-96D5-2949-134A-18044D811CC7}"/>
              </a:ext>
            </a:extLst>
          </p:cNvPr>
          <p:cNvSpPr txBox="1"/>
          <p:nvPr/>
        </p:nvSpPr>
        <p:spPr>
          <a:xfrm>
            <a:off x="7762720" y="6363449"/>
            <a:ext cx="3669905" cy="369332"/>
          </a:xfrm>
          <a:prstGeom prst="rect">
            <a:avLst/>
          </a:prstGeom>
          <a:noFill/>
        </p:spPr>
        <p:txBody>
          <a:bodyPr wrap="square">
            <a:spAutoFit/>
          </a:bodyPr>
          <a:lstStyle/>
          <a:p>
            <a:r>
              <a:rPr lang="en-IN" sz="900" dirty="0">
                <a:latin typeface="Calibri" panose="020F0502020204030204" pitchFamily="34" charset="0"/>
                <a:ea typeface="Calibri" panose="020F0502020204030204" pitchFamily="34" charset="0"/>
                <a:cs typeface="Calibri" panose="020F0502020204030204" pitchFamily="34" charset="0"/>
              </a:rPr>
              <a:t>https://d3i71xaburhd42.cloudfront.net/e226c92dad6532537d2df720c0e6a943978d5ceb/250px/17-Figure1-1.png</a:t>
            </a:r>
            <a:endParaRPr lang="LID4096" sz="9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3108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pic>
        <p:nvPicPr>
          <p:cNvPr id="6" name="Picture 5">
            <a:extLst>
              <a:ext uri="{FF2B5EF4-FFF2-40B4-BE49-F238E27FC236}">
                <a16:creationId xmlns:a16="http://schemas.microsoft.com/office/drawing/2014/main" id="{9D142A07-129D-0D5A-14F8-FD68602613FF}"/>
              </a:ext>
            </a:extLst>
          </p:cNvPr>
          <p:cNvPicPr>
            <a:picLocks noChangeAspect="1"/>
          </p:cNvPicPr>
          <p:nvPr/>
        </p:nvPicPr>
        <p:blipFill>
          <a:blip r:embed="rId4"/>
          <a:stretch>
            <a:fillRect/>
          </a:stretch>
        </p:blipFill>
        <p:spPr>
          <a:xfrm>
            <a:off x="3258960" y="0"/>
            <a:ext cx="5093903" cy="6860832"/>
          </a:xfrm>
          <a:prstGeom prst="rect">
            <a:avLst/>
          </a:prstGeom>
        </p:spPr>
      </p:pic>
      <p:sp>
        <p:nvSpPr>
          <p:cNvPr id="7" name="TextBox 6">
            <a:extLst>
              <a:ext uri="{FF2B5EF4-FFF2-40B4-BE49-F238E27FC236}">
                <a16:creationId xmlns:a16="http://schemas.microsoft.com/office/drawing/2014/main" id="{74E9AFE9-CD71-CEA4-E466-CE36D34CB572}"/>
              </a:ext>
            </a:extLst>
          </p:cNvPr>
          <p:cNvSpPr txBox="1"/>
          <p:nvPr/>
        </p:nvSpPr>
        <p:spPr>
          <a:xfrm>
            <a:off x="324088" y="1069932"/>
            <a:ext cx="3143334" cy="1754326"/>
          </a:xfrm>
          <a:prstGeom prst="rect">
            <a:avLst/>
          </a:prstGeom>
          <a:noFill/>
        </p:spPr>
        <p:txBody>
          <a:bodyPr wrap="square" rtlCol="0">
            <a:spAutoFit/>
          </a:bodyPr>
          <a:lstStyle/>
          <a:p>
            <a:r>
              <a:rPr lang="en-US" sz="5400" dirty="0">
                <a:latin typeface="Calibri" panose="020F0502020204030204" pitchFamily="34" charset="0"/>
                <a:ea typeface="Calibri" panose="020F0502020204030204" pitchFamily="34" charset="0"/>
                <a:cs typeface="Calibri" panose="020F0502020204030204" pitchFamily="34" charset="0"/>
              </a:rPr>
              <a:t>MATLAB CODE</a:t>
            </a:r>
            <a:endParaRPr lang="en-IN" sz="5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0532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body" sz="quarter" idx="4294967295"/>
          </p:nvPr>
        </p:nvSpPr>
        <p:spPr>
          <a:xfrm>
            <a:off x="6203951" y="3827610"/>
            <a:ext cx="5437187" cy="2265216"/>
          </a:xfrm>
        </p:spPr>
        <p:txBody>
          <a:bodyPr vert="horz" wrap="square" lIns="0" tIns="0" rIns="0" bIns="0" rtlCol="0">
            <a:normAutofit/>
          </a:bodyPr>
          <a:lstStyle/>
          <a:p>
            <a:pPr marL="0" indent="0">
              <a:lnSpc>
                <a:spcPct val="100000"/>
              </a:lnSpc>
              <a:buNone/>
            </a:pPr>
            <a:r>
              <a:rPr lang="en-US" sz="2400" kern="1200">
                <a:latin typeface="+mn-lt"/>
                <a:ea typeface="+mn-ea"/>
                <a:cs typeface="+mn-cs"/>
              </a:rPr>
              <a:t>Subtitle</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pic>
        <p:nvPicPr>
          <p:cNvPr id="6" name="Picture 5">
            <a:extLst>
              <a:ext uri="{FF2B5EF4-FFF2-40B4-BE49-F238E27FC236}">
                <a16:creationId xmlns:a16="http://schemas.microsoft.com/office/drawing/2014/main" id="{CCB17C2C-FA85-D79C-BA99-FBCDC2CD958E}"/>
              </a:ext>
            </a:extLst>
          </p:cNvPr>
          <p:cNvPicPr>
            <a:picLocks noChangeAspect="1"/>
          </p:cNvPicPr>
          <p:nvPr/>
        </p:nvPicPr>
        <p:blipFill>
          <a:blip r:embed="rId4"/>
          <a:stretch>
            <a:fillRect/>
          </a:stretch>
        </p:blipFill>
        <p:spPr>
          <a:xfrm>
            <a:off x="2797274" y="1183799"/>
            <a:ext cx="6573936" cy="4490393"/>
          </a:xfrm>
          <a:prstGeom prst="rect">
            <a:avLst/>
          </a:prstGeom>
        </p:spPr>
      </p:pic>
      <p:sp>
        <p:nvSpPr>
          <p:cNvPr id="7" name="TextBox 6">
            <a:extLst>
              <a:ext uri="{FF2B5EF4-FFF2-40B4-BE49-F238E27FC236}">
                <a16:creationId xmlns:a16="http://schemas.microsoft.com/office/drawing/2014/main" id="{0D344E10-A832-00AC-F000-04BB748C8DF4}"/>
              </a:ext>
            </a:extLst>
          </p:cNvPr>
          <p:cNvSpPr txBox="1"/>
          <p:nvPr/>
        </p:nvSpPr>
        <p:spPr>
          <a:xfrm>
            <a:off x="4856856" y="65781"/>
            <a:ext cx="2188420" cy="923330"/>
          </a:xfrm>
          <a:prstGeom prst="rect">
            <a:avLst/>
          </a:prstGeom>
          <a:noFill/>
        </p:spPr>
        <p:txBody>
          <a:bodyPr wrap="none" rtlCol="0">
            <a:spAutoFit/>
          </a:bodyPr>
          <a:lstStyle/>
          <a:p>
            <a:r>
              <a:rPr lang="en-US" sz="5400" dirty="0">
                <a:latin typeface="Calibri" panose="020F0502020204030204" pitchFamily="34" charset="0"/>
                <a:ea typeface="Calibri" panose="020F0502020204030204" pitchFamily="34" charset="0"/>
                <a:cs typeface="Calibri" panose="020F0502020204030204" pitchFamily="34" charset="0"/>
              </a:rPr>
              <a:t>GRAPH</a:t>
            </a:r>
            <a:endParaRPr lang="en-IN" sz="5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0105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a:stretch/>
        </p:blipFill>
        <p:spPr>
          <a:xfrm>
            <a:off x="-83108" y="-27552"/>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17</a:t>
            </a:fld>
            <a:endParaRPr lang="en-US">
              <a:solidFill>
                <a:schemeClr val="tx1">
                  <a:alpha val="80000"/>
                </a:schemeClr>
              </a:solidFill>
            </a:endParaRPr>
          </a:p>
        </p:txBody>
      </p:sp>
      <p:pic>
        <p:nvPicPr>
          <p:cNvPr id="5" name="task9_videofile">
            <a:hlinkClick r:id="" action="ppaction://media"/>
            <a:extLst>
              <a:ext uri="{FF2B5EF4-FFF2-40B4-BE49-F238E27FC236}">
                <a16:creationId xmlns:a16="http://schemas.microsoft.com/office/drawing/2014/main" id="{978A8AEE-1A8F-A4D8-72E4-64524719AA9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27920" y="1376540"/>
            <a:ext cx="6615856" cy="4971736"/>
          </a:xfrm>
          <a:prstGeom prst="rect">
            <a:avLst/>
          </a:prstGeom>
        </p:spPr>
      </p:pic>
      <p:sp>
        <p:nvSpPr>
          <p:cNvPr id="7" name="TextBox 6">
            <a:extLst>
              <a:ext uri="{FF2B5EF4-FFF2-40B4-BE49-F238E27FC236}">
                <a16:creationId xmlns:a16="http://schemas.microsoft.com/office/drawing/2014/main" id="{24B8E209-07C3-AB9E-0949-43DC061A8B3C}"/>
              </a:ext>
            </a:extLst>
          </p:cNvPr>
          <p:cNvSpPr txBox="1"/>
          <p:nvPr/>
        </p:nvSpPr>
        <p:spPr>
          <a:xfrm>
            <a:off x="3578978" y="285004"/>
            <a:ext cx="5930213" cy="923330"/>
          </a:xfrm>
          <a:prstGeom prst="rect">
            <a:avLst/>
          </a:prstGeom>
          <a:noFill/>
        </p:spPr>
        <p:txBody>
          <a:bodyPr wrap="none" rtlCol="0">
            <a:spAutoFit/>
          </a:bodyPr>
          <a:lstStyle/>
          <a:p>
            <a:r>
              <a:rPr lang="en-US" sz="5400" dirty="0">
                <a:latin typeface="Calibri" panose="020F0502020204030204" pitchFamily="34" charset="0"/>
                <a:ea typeface="Calibri" panose="020F0502020204030204" pitchFamily="34" charset="0"/>
                <a:cs typeface="Calibri" panose="020F0502020204030204" pitchFamily="34" charset="0"/>
              </a:rPr>
              <a:t>GRAPH SIMULATION</a:t>
            </a:r>
            <a:endParaRPr lang="en-IN" sz="5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9997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83108" y="-27552"/>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sp>
        <p:nvSpPr>
          <p:cNvPr id="7" name="TextBox 6">
            <a:extLst>
              <a:ext uri="{FF2B5EF4-FFF2-40B4-BE49-F238E27FC236}">
                <a16:creationId xmlns:a16="http://schemas.microsoft.com/office/drawing/2014/main" id="{24B8E209-07C3-AB9E-0949-43DC061A8B3C}"/>
              </a:ext>
            </a:extLst>
          </p:cNvPr>
          <p:cNvSpPr txBox="1"/>
          <p:nvPr/>
        </p:nvSpPr>
        <p:spPr>
          <a:xfrm>
            <a:off x="1563247" y="2670322"/>
            <a:ext cx="11304762" cy="923330"/>
          </a:xfrm>
          <a:prstGeom prst="rect">
            <a:avLst/>
          </a:prstGeom>
          <a:noFill/>
        </p:spPr>
        <p:txBody>
          <a:bodyPr wrap="square" rtlCol="0">
            <a:spAutoFit/>
          </a:bodyPr>
          <a:lstStyle/>
          <a:p>
            <a:r>
              <a:rPr lang="en-US" sz="5400" dirty="0">
                <a:latin typeface="Calibri" panose="020F0502020204030204" pitchFamily="34" charset="0"/>
                <a:ea typeface="Calibri" panose="020F0502020204030204" pitchFamily="34" charset="0"/>
                <a:cs typeface="Calibri" panose="020F0502020204030204" pitchFamily="34" charset="0"/>
              </a:rPr>
              <a:t>ADVANTAGES AND LIMITATIONS</a:t>
            </a:r>
            <a:endParaRPr lang="en-IN" sz="5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962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idx="4294967295"/>
          </p:nvPr>
        </p:nvSpPr>
        <p:spPr>
          <a:xfrm>
            <a:off x="896845" y="321898"/>
            <a:ext cx="5437187" cy="990356"/>
          </a:xfrm>
        </p:spPr>
        <p:txBody>
          <a:bodyPr vert="horz" wrap="square" lIns="0" tIns="0" rIns="0" bIns="0" rtlCol="0" anchor="b" anchorCtr="0">
            <a:normAutofit/>
          </a:bodyPr>
          <a:lstStyle/>
          <a:p>
            <a:pPr>
              <a:lnSpc>
                <a:spcPct val="100000"/>
              </a:lnSpc>
            </a:pPr>
            <a:r>
              <a:rPr lang="en-US" sz="5400" dirty="0">
                <a:latin typeface="+mn-lt"/>
              </a:rPr>
              <a:t>Advantages:</a:t>
            </a:r>
            <a:endParaRPr lang="en-US" sz="5400" kern="1200" dirty="0">
              <a:solidFill>
                <a:schemeClr val="tx1"/>
              </a:solidFill>
              <a:latin typeface="+mn-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body" sz="quarter" idx="4294967295"/>
          </p:nvPr>
        </p:nvSpPr>
        <p:spPr>
          <a:xfrm>
            <a:off x="896384" y="1510587"/>
            <a:ext cx="5691985" cy="4551208"/>
          </a:xfrm>
        </p:spPr>
        <p:txBody>
          <a:bodyPr vert="horz" wrap="square" lIns="0" tIns="0" rIns="0" bIns="0" rtlCol="0">
            <a:normAutofit fontScale="77500" lnSpcReduction="20000"/>
          </a:bodyPr>
          <a:lstStyle/>
          <a:p>
            <a:pPr marL="342900" marR="0" lvl="0" indent="-342900" fontAlgn="base">
              <a:lnSpc>
                <a:spcPct val="100000"/>
              </a:lnSpc>
              <a:spcBef>
                <a:spcPts val="0"/>
              </a:spcBef>
              <a:spcAft>
                <a:spcPts val="0"/>
              </a:spcAft>
              <a:buSzPts val="1000"/>
              <a:buFont typeface="Wingdings" panose="05000000000000000000" pitchFamily="2" charset="2"/>
              <a:buChar char=""/>
              <a:tabLst>
                <a:tab pos="457200" algn="l"/>
              </a:tabLst>
            </a:pPr>
            <a:r>
              <a:rPr lang="en-US" sz="2400" kern="0" dirty="0">
                <a:effectLst/>
                <a:latin typeface="Calibri" panose="020F0502020204030204" pitchFamily="34" charset="0"/>
                <a:ea typeface="Calibri" panose="020F0502020204030204" pitchFamily="34" charset="0"/>
                <a:cs typeface="Calibri" panose="020F0502020204030204" pitchFamily="34" charset="0"/>
              </a:rPr>
              <a:t>The high-frequency reaction of these piezoelectric transducers makes them a perfect choice for different applications because some parameters in these applications change too quickly.</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fontAlgn="base">
              <a:lnSpc>
                <a:spcPct val="100000"/>
              </a:lnSpc>
              <a:spcBef>
                <a:spcPts val="0"/>
              </a:spcBef>
              <a:spcAft>
                <a:spcPts val="0"/>
              </a:spcAft>
              <a:buSzPts val="1000"/>
              <a:buFont typeface="Wingdings" panose="05000000000000000000" pitchFamily="2" charset="2"/>
              <a:buChar char=""/>
              <a:tabLst>
                <a:tab pos="457200" algn="l"/>
              </a:tabLst>
            </a:pPr>
            <a:r>
              <a:rPr lang="en-US" sz="2400" kern="0" dirty="0">
                <a:effectLst/>
                <a:latin typeface="Calibri" panose="020F0502020204030204" pitchFamily="34" charset="0"/>
                <a:ea typeface="Calibri" panose="020F0502020204030204" pitchFamily="34" charset="0"/>
                <a:cs typeface="Calibri" panose="020F0502020204030204" pitchFamily="34" charset="0"/>
              </a:rPr>
              <a:t>They have a rapid response time, making them suitable for applications that require quick and precise control, such as in inkjet printers or certain types of actuators.</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fontAlgn="base">
              <a:lnSpc>
                <a:spcPct val="100000"/>
              </a:lnSpc>
              <a:spcBef>
                <a:spcPts val="0"/>
              </a:spcBef>
              <a:spcAft>
                <a:spcPts val="600"/>
              </a:spcAft>
              <a:buSzPts val="1000"/>
              <a:buFont typeface="Wingdings" panose="05000000000000000000" pitchFamily="2" charset="2"/>
              <a:buChar char=""/>
              <a:tabLst>
                <a:tab pos="457200" algn="l"/>
              </a:tabLst>
            </a:pPr>
            <a:r>
              <a:rPr lang="en-US" sz="2400" kern="0" dirty="0">
                <a:effectLst/>
                <a:latin typeface="Calibri" panose="020F0502020204030204" pitchFamily="34" charset="0"/>
                <a:ea typeface="Calibri" panose="020F0502020204030204" pitchFamily="34" charset="0"/>
                <a:cs typeface="Calibri" panose="020F0502020204030204" pitchFamily="34" charset="0"/>
              </a:rPr>
              <a:t>These materials are often durable and withstand harsh environmental conditions, making them suitable for various industrial applications.</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fontAlgn="base">
              <a:lnSpc>
                <a:spcPct val="100000"/>
              </a:lnSpc>
              <a:spcBef>
                <a:spcPts val="0"/>
              </a:spcBef>
              <a:spcAft>
                <a:spcPts val="600"/>
              </a:spcAft>
              <a:buSzPts val="1000"/>
              <a:buFont typeface="Wingdings" panose="05000000000000000000" pitchFamily="2" charset="2"/>
              <a:buChar char=""/>
              <a:tabLst>
                <a:tab pos="457200" algn="l"/>
              </a:tabLst>
            </a:pPr>
            <a:r>
              <a:rPr lang="en-US" sz="2400" kern="0" dirty="0">
                <a:effectLst/>
                <a:latin typeface="Calibri" panose="020F0502020204030204" pitchFamily="34" charset="0"/>
                <a:ea typeface="Calibri" panose="020F0502020204030204" pitchFamily="34" charset="0"/>
                <a:cs typeface="Calibri" panose="020F0502020204030204" pitchFamily="34" charset="0"/>
              </a:rPr>
              <a:t>Piezoelectric materials can operate over a broad frequency range, making them versatile for various applications including sensors, actuators, and energy harvesting devices.</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fontAlgn="base">
              <a:lnSpc>
                <a:spcPct val="100000"/>
              </a:lnSpc>
              <a:spcBef>
                <a:spcPts val="0"/>
              </a:spcBef>
              <a:spcAft>
                <a:spcPts val="600"/>
              </a:spcAft>
              <a:buSzPts val="1000"/>
              <a:buFont typeface="Wingdings" panose="05000000000000000000" pitchFamily="2" charset="2"/>
              <a:buChar char=""/>
              <a:tabLst>
                <a:tab pos="457200" algn="l"/>
              </a:tabLst>
            </a:pPr>
            <a:r>
              <a:rPr lang="en-US" sz="2400" kern="0" dirty="0">
                <a:effectLst/>
                <a:latin typeface="Calibri" panose="020F0502020204030204" pitchFamily="34" charset="0"/>
                <a:ea typeface="Calibri" panose="020F0502020204030204" pitchFamily="34" charset="0"/>
                <a:cs typeface="Calibri" panose="020F0502020204030204" pitchFamily="34" charset="0"/>
              </a:rPr>
              <a:t>They are available in desired shape.</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00000"/>
              </a:lnSpc>
              <a:spcBef>
                <a:spcPts val="0"/>
              </a:spcBef>
              <a:spcAft>
                <a:spcPts val="1000"/>
              </a:spcAft>
              <a:buSzPts val="1000"/>
              <a:buFont typeface="Wingdings" panose="05000000000000000000" pitchFamily="2" charset="2"/>
              <a:buChar char=""/>
              <a:tabLst>
                <a:tab pos="457200" algn="l"/>
              </a:tabLst>
            </a:pPr>
            <a:r>
              <a:rPr lang="en-US" sz="2400" kern="0" dirty="0">
                <a:effectLst/>
                <a:latin typeface="Calibri" panose="020F0502020204030204" pitchFamily="34" charset="0"/>
                <a:ea typeface="Calibri" panose="020F0502020204030204" pitchFamily="34" charset="0"/>
                <a:cs typeface="Calibri" panose="020F0502020204030204" pitchFamily="34" charset="0"/>
              </a:rPr>
              <a:t>They are easy to handle and utilize due to their small dimensions.</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buNone/>
            </a:pPr>
            <a:endParaRPr lang="en-US" sz="2400"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pic>
        <p:nvPicPr>
          <p:cNvPr id="5" name="Picture 6" descr="Ultrasonic Piezoelectric Transducers: Advantages and Applications - NDT-KITS">
            <a:extLst>
              <a:ext uri="{FF2B5EF4-FFF2-40B4-BE49-F238E27FC236}">
                <a16:creationId xmlns:a16="http://schemas.microsoft.com/office/drawing/2014/main" id="{2F4B32ED-151A-A6A6-A800-0C3E6B60FC0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60665" y="1368962"/>
            <a:ext cx="4228201" cy="3995650"/>
          </a:xfrm>
          <a:prstGeom prst="rect">
            <a:avLst/>
          </a:prstGeom>
          <a:solidFill>
            <a:srgbClr val="FFFFFF"/>
          </a:solidFill>
        </p:spPr>
      </p:pic>
      <p:sp>
        <p:nvSpPr>
          <p:cNvPr id="7" name="TextBox 6">
            <a:extLst>
              <a:ext uri="{FF2B5EF4-FFF2-40B4-BE49-F238E27FC236}">
                <a16:creationId xmlns:a16="http://schemas.microsoft.com/office/drawing/2014/main" id="{4E78A351-3270-2DFE-2242-AECA7DFC6CC4}"/>
              </a:ext>
            </a:extLst>
          </p:cNvPr>
          <p:cNvSpPr txBox="1"/>
          <p:nvPr/>
        </p:nvSpPr>
        <p:spPr>
          <a:xfrm>
            <a:off x="7093690" y="5406491"/>
            <a:ext cx="4715355" cy="369332"/>
          </a:xfrm>
          <a:prstGeom prst="rect">
            <a:avLst/>
          </a:prstGeom>
          <a:noFill/>
        </p:spPr>
        <p:txBody>
          <a:bodyPr wrap="square">
            <a:spAutoFit/>
          </a:bodyPr>
          <a:lstStyle/>
          <a:p>
            <a:r>
              <a:rPr lang="en-US" dirty="0">
                <a:solidFill>
                  <a:schemeClr val="tx2">
                    <a:lumMod val="90000"/>
                  </a:schemeClr>
                </a:solidFill>
              </a:rPr>
              <a:t>https://images.app.goo.gl/baxXdQeZK1fsTrZr5</a:t>
            </a:r>
          </a:p>
        </p:txBody>
      </p:sp>
    </p:spTree>
    <p:extLst>
      <p:ext uri="{BB962C8B-B14F-4D97-AF65-F5344CB8AC3E}">
        <p14:creationId xmlns:p14="http://schemas.microsoft.com/office/powerpoint/2010/main" val="2258046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D9DD39-BB96-63E4-A96A-61E52909A1FD}"/>
              </a:ext>
            </a:extLst>
          </p:cNvPr>
          <p:cNvSpPr>
            <a:spLocks noGrp="1"/>
          </p:cNvSpPr>
          <p:nvPr>
            <p:ph type="sldNum" sz="quarter" idx="12"/>
          </p:nvPr>
        </p:nvSpPr>
        <p:spPr/>
        <p:txBody>
          <a:bodyPr/>
          <a:lstStyle/>
          <a:p>
            <a:fld id="{DBA1B0FB-D917-4C8C-928F-313BD683BF39}" type="slidenum">
              <a:rPr lang="en-US" smtClean="0"/>
              <a:t>2</a:t>
            </a:fld>
            <a:endParaRPr lang="en-US" dirty="0"/>
          </a:p>
        </p:txBody>
      </p:sp>
      <p:sp>
        <p:nvSpPr>
          <p:cNvPr id="5" name="TextBox 4">
            <a:extLst>
              <a:ext uri="{FF2B5EF4-FFF2-40B4-BE49-F238E27FC236}">
                <a16:creationId xmlns:a16="http://schemas.microsoft.com/office/drawing/2014/main" id="{E140D492-C04B-8AA8-78C2-608CC1430190}"/>
              </a:ext>
            </a:extLst>
          </p:cNvPr>
          <p:cNvSpPr txBox="1"/>
          <p:nvPr/>
        </p:nvSpPr>
        <p:spPr>
          <a:xfrm>
            <a:off x="0" y="346892"/>
            <a:ext cx="12191999" cy="1200329"/>
          </a:xfrm>
          <a:prstGeom prst="rect">
            <a:avLst/>
          </a:prstGeom>
          <a:noFill/>
        </p:spPr>
        <p:txBody>
          <a:bodyPr wrap="square" rtlCol="0">
            <a:spAutoFit/>
          </a:bodyPr>
          <a:lstStyle/>
          <a:p>
            <a:pPr algn="ctr"/>
            <a:r>
              <a:rPr lang="en-IN" sz="7200" dirty="0">
                <a:latin typeface="Calibri" panose="020F0502020204030204" pitchFamily="34" charset="0"/>
                <a:ea typeface="Calibri" panose="020F0502020204030204" pitchFamily="34" charset="0"/>
                <a:cs typeface="Calibri" panose="020F0502020204030204" pitchFamily="34" charset="0"/>
              </a:rPr>
              <a:t>TEAM MEMBERS</a:t>
            </a:r>
          </a:p>
        </p:txBody>
      </p:sp>
      <p:sp>
        <p:nvSpPr>
          <p:cNvPr id="6" name="TextBox 5">
            <a:extLst>
              <a:ext uri="{FF2B5EF4-FFF2-40B4-BE49-F238E27FC236}">
                <a16:creationId xmlns:a16="http://schemas.microsoft.com/office/drawing/2014/main" id="{D7C35BCF-B4F3-A6D7-BA7D-E25367A18560}"/>
              </a:ext>
            </a:extLst>
          </p:cNvPr>
          <p:cNvSpPr txBox="1"/>
          <p:nvPr/>
        </p:nvSpPr>
        <p:spPr>
          <a:xfrm>
            <a:off x="0" y="2122714"/>
            <a:ext cx="12192000" cy="3785652"/>
          </a:xfrm>
          <a:prstGeom prst="rect">
            <a:avLst/>
          </a:prstGeom>
          <a:noFill/>
        </p:spPr>
        <p:txBody>
          <a:bodyPr wrap="square" rtlCol="0">
            <a:spAutoFit/>
          </a:bodyPr>
          <a:lstStyle/>
          <a:p>
            <a:pPr algn="ctr"/>
            <a:r>
              <a:rPr lang="en-IN" sz="4000" dirty="0">
                <a:latin typeface="Calibri" panose="020F0502020204030204" pitchFamily="34" charset="0"/>
                <a:ea typeface="Calibri" panose="020F0502020204030204" pitchFamily="34" charset="0"/>
                <a:cs typeface="Calibri" panose="020F0502020204030204" pitchFamily="34" charset="0"/>
              </a:rPr>
              <a:t>RAKESH BOMMA</a:t>
            </a:r>
          </a:p>
          <a:p>
            <a:pPr algn="ctr"/>
            <a:r>
              <a:rPr lang="en-IN" sz="4000" dirty="0">
                <a:latin typeface="Calibri" panose="020F0502020204030204" pitchFamily="34" charset="0"/>
                <a:ea typeface="Calibri" panose="020F0502020204030204" pitchFamily="34" charset="0"/>
                <a:cs typeface="Calibri" panose="020F0502020204030204" pitchFamily="34" charset="0"/>
              </a:rPr>
              <a:t>JATIN NAGA DATTA SAI SARAN</a:t>
            </a:r>
          </a:p>
          <a:p>
            <a:pPr algn="ctr"/>
            <a:r>
              <a:rPr lang="en-IN" sz="4000" dirty="0">
                <a:latin typeface="Calibri" panose="020F0502020204030204" pitchFamily="34" charset="0"/>
                <a:ea typeface="Calibri" panose="020F0502020204030204" pitchFamily="34" charset="0"/>
                <a:cs typeface="Calibri" panose="020F0502020204030204" pitchFamily="34" charset="0"/>
              </a:rPr>
              <a:t>REVANTH ANUMUKONDA</a:t>
            </a:r>
          </a:p>
          <a:p>
            <a:pPr algn="ctr"/>
            <a:r>
              <a:rPr lang="en-IN" sz="4000" dirty="0">
                <a:latin typeface="Calibri" panose="020F0502020204030204" pitchFamily="34" charset="0"/>
                <a:ea typeface="Calibri" panose="020F0502020204030204" pitchFamily="34" charset="0"/>
                <a:cs typeface="Calibri" panose="020F0502020204030204" pitchFamily="34" charset="0"/>
              </a:rPr>
              <a:t>SAI CHANDU ALUGULA</a:t>
            </a:r>
          </a:p>
          <a:p>
            <a:pPr algn="ctr"/>
            <a:r>
              <a:rPr lang="en-IN" sz="4000" dirty="0">
                <a:latin typeface="Calibri" panose="020F0502020204030204" pitchFamily="34" charset="0"/>
                <a:ea typeface="Calibri" panose="020F0502020204030204" pitchFamily="34" charset="0"/>
                <a:cs typeface="Calibri" panose="020F0502020204030204" pitchFamily="34" charset="0"/>
              </a:rPr>
              <a:t>SAI SRUJANA KOTTE</a:t>
            </a:r>
          </a:p>
          <a:p>
            <a:pPr algn="ctr"/>
            <a:r>
              <a:rPr lang="en-IN" sz="4000" dirty="0">
                <a:latin typeface="Calibri" panose="020F0502020204030204" pitchFamily="34" charset="0"/>
                <a:ea typeface="Calibri" panose="020F0502020204030204" pitchFamily="34" charset="0"/>
                <a:cs typeface="Calibri" panose="020F0502020204030204" pitchFamily="34" charset="0"/>
              </a:rPr>
              <a:t>ABHISHEK DUBASI</a:t>
            </a:r>
          </a:p>
        </p:txBody>
      </p:sp>
    </p:spTree>
    <p:extLst>
      <p:ext uri="{BB962C8B-B14F-4D97-AF65-F5344CB8AC3E}">
        <p14:creationId xmlns:p14="http://schemas.microsoft.com/office/powerpoint/2010/main" val="709178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idx="4294967295"/>
          </p:nvPr>
        </p:nvSpPr>
        <p:spPr>
          <a:xfrm>
            <a:off x="981760" y="289304"/>
            <a:ext cx="4768849" cy="1013802"/>
          </a:xfrm>
        </p:spPr>
        <p:txBody>
          <a:bodyPr vert="horz" wrap="square" lIns="0" tIns="0" rIns="0" bIns="0" rtlCol="0" anchor="b" anchorCtr="0">
            <a:normAutofit/>
          </a:bodyPr>
          <a:lstStyle/>
          <a:p>
            <a:pPr>
              <a:lnSpc>
                <a:spcPct val="100000"/>
              </a:lnSpc>
            </a:pPr>
            <a:r>
              <a:rPr lang="en-US" sz="4400" kern="1200" dirty="0">
                <a:solidFill>
                  <a:schemeClr val="tx1"/>
                </a:solidFill>
                <a:latin typeface="+mj-lt"/>
                <a:ea typeface="+mj-ea"/>
                <a:cs typeface="+mj-cs"/>
              </a:rPr>
              <a:t>Limitations :</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body" sz="quarter" idx="4294967295"/>
          </p:nvPr>
        </p:nvSpPr>
        <p:spPr>
          <a:xfrm>
            <a:off x="981760" y="1497617"/>
            <a:ext cx="6364702" cy="4356106"/>
          </a:xfrm>
        </p:spPr>
        <p:txBody>
          <a:bodyPr vert="horz" wrap="square" lIns="0" tIns="0" rIns="0" bIns="0" rtlCol="0">
            <a:normAutofit fontScale="77500" lnSpcReduction="20000"/>
          </a:bodyPr>
          <a:lstStyle/>
          <a:p>
            <a:pPr marL="342900" indent="-342900" fontAlgn="base">
              <a:lnSpc>
                <a:spcPct val="100000"/>
              </a:lnSpc>
              <a:spcBef>
                <a:spcPts val="0"/>
              </a:spcBef>
              <a:spcAft>
                <a:spcPts val="0"/>
              </a:spcAft>
              <a:buSzPts val="1000"/>
              <a:buFont typeface="Wingdings" panose="05000000000000000000" pitchFamily="2" charset="2"/>
              <a:buChar char=""/>
              <a:tabLst>
                <a:tab pos="457200" algn="l"/>
              </a:tabLst>
            </a:pPr>
            <a:r>
              <a:rPr lang="en-US" sz="2400" kern="0" dirty="0">
                <a:effectLst/>
                <a:latin typeface="Calibri" panose="020F0502020204030204" pitchFamily="34" charset="0"/>
                <a:ea typeface="Calibri" panose="020F0502020204030204" pitchFamily="34" charset="0"/>
                <a:cs typeface="Calibri" panose="020F0502020204030204" pitchFamily="34" charset="0"/>
              </a:rPr>
              <a:t>The performance of piezoelectric materials can be affected by temperature changes, which may require additional compensation or control mechanisms. Some crystals are water soluble and dissolve in highly humid environment</a:t>
            </a:r>
          </a:p>
          <a:p>
            <a:pPr marL="342900" indent="-342900" fontAlgn="base">
              <a:lnSpc>
                <a:spcPct val="100000"/>
              </a:lnSpc>
              <a:spcBef>
                <a:spcPts val="0"/>
              </a:spcBef>
              <a:spcAft>
                <a:spcPts val="0"/>
              </a:spcAft>
              <a:buSzPts val="1000"/>
              <a:buFont typeface="Wingdings" panose="05000000000000000000" pitchFamily="2" charset="2"/>
              <a:buChar char=""/>
              <a:tabLst>
                <a:tab pos="457200" algn="l"/>
              </a:tabLst>
            </a:pPr>
            <a:endParaRPr lang="en-US" sz="2400" kern="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fontAlgn="base">
              <a:lnSpc>
                <a:spcPct val="100000"/>
              </a:lnSpc>
              <a:spcBef>
                <a:spcPts val="0"/>
              </a:spcBef>
              <a:spcAft>
                <a:spcPts val="0"/>
              </a:spcAft>
              <a:buSzPts val="1000"/>
              <a:buFont typeface="Wingdings" panose="05000000000000000000" pitchFamily="2" charset="2"/>
              <a:buChar char=""/>
              <a:tabLst>
                <a:tab pos="457200" algn="l"/>
              </a:tabLst>
            </a:pPr>
            <a:r>
              <a:rPr lang="en-US" sz="2400" kern="0" dirty="0">
                <a:effectLst/>
                <a:latin typeface="Calibri" panose="020F0502020204030204" pitchFamily="34" charset="0"/>
                <a:ea typeface="Calibri" panose="020F0502020204030204" pitchFamily="34" charset="0"/>
                <a:cs typeface="Calibri" panose="020F0502020204030204" pitchFamily="34" charset="0"/>
              </a:rPr>
              <a:t>The output obtained from the piezoelectric transducers is low, so an external electronic circuit must be connected.</a:t>
            </a:r>
          </a:p>
          <a:p>
            <a:pPr marL="342900" marR="0" lvl="0" indent="-342900" fontAlgn="base">
              <a:lnSpc>
                <a:spcPct val="100000"/>
              </a:lnSpc>
              <a:spcBef>
                <a:spcPts val="0"/>
              </a:spcBef>
              <a:spcAft>
                <a:spcPts val="0"/>
              </a:spcAft>
              <a:buSzPts val="1000"/>
              <a:buFont typeface="Wingdings" panose="05000000000000000000" pitchFamily="2" charset="2"/>
              <a:buChar char=""/>
              <a:tabLst>
                <a:tab pos="457200" algn="l"/>
              </a:tabLst>
            </a:pP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00000"/>
              </a:lnSpc>
              <a:spcBef>
                <a:spcPts val="0"/>
              </a:spcBef>
              <a:spcAft>
                <a:spcPts val="1000"/>
              </a:spcAft>
              <a:buSzPts val="1000"/>
              <a:buFont typeface="Wingdings" panose="05000000000000000000" pitchFamily="2" charset="2"/>
              <a:buChar char=""/>
              <a:tabLst>
                <a:tab pos="457200" algn="l"/>
              </a:tabLst>
            </a:pPr>
            <a:r>
              <a:rPr lang="en-US" sz="2400" kern="0" dirty="0">
                <a:effectLst/>
                <a:latin typeface="Calibri" panose="020F0502020204030204" pitchFamily="34" charset="0"/>
                <a:ea typeface="Calibri" panose="020F0502020204030204" pitchFamily="34" charset="0"/>
                <a:cs typeface="Calibri" panose="020F0502020204030204" pitchFamily="34" charset="0"/>
              </a:rPr>
              <a:t>Piezoelectric Transducers can only measure dynamic pressure and are useless for measuring static parameters.</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fontAlgn="base">
              <a:lnSpc>
                <a:spcPct val="100000"/>
              </a:lnSpc>
              <a:spcBef>
                <a:spcPts val="0"/>
              </a:spcBef>
              <a:spcAft>
                <a:spcPts val="600"/>
              </a:spcAft>
              <a:buSzPts val="1000"/>
              <a:buFont typeface="Wingdings" panose="05000000000000000000" pitchFamily="2" charset="2"/>
              <a:buChar char=""/>
              <a:tabLst>
                <a:tab pos="457200" algn="l"/>
              </a:tabLst>
            </a:pPr>
            <a:r>
              <a:rPr lang="en-US" sz="2400" kern="0" dirty="0">
                <a:effectLst/>
                <a:latin typeface="Calibri" panose="020F0502020204030204" pitchFamily="34" charset="0"/>
                <a:ea typeface="Calibri" panose="020F0502020204030204" pitchFamily="34" charset="0"/>
                <a:cs typeface="Calibri" panose="020F0502020204030204" pitchFamily="34" charset="0"/>
              </a:rPr>
              <a:t>These require complex design and manufacturing processes, which can increase their cost and make them difficult to produce in large quantities.</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fontAlgn="base">
              <a:lnSpc>
                <a:spcPct val="100000"/>
              </a:lnSpc>
              <a:spcBef>
                <a:spcPts val="0"/>
              </a:spcBef>
              <a:spcAft>
                <a:spcPts val="600"/>
              </a:spcAft>
              <a:buSzPts val="1000"/>
              <a:buFont typeface="Wingdings" panose="05000000000000000000" pitchFamily="2" charset="2"/>
              <a:buChar char=""/>
              <a:tabLst>
                <a:tab pos="457200" algn="l"/>
              </a:tabLst>
            </a:pPr>
            <a:r>
              <a:rPr lang="en-US" sz="2400" kern="0" dirty="0">
                <a:effectLst/>
                <a:latin typeface="Calibri" panose="020F0502020204030204" pitchFamily="34" charset="0"/>
                <a:ea typeface="Calibri" panose="020F0502020204030204" pitchFamily="34" charset="0"/>
                <a:cs typeface="Calibri" panose="020F0502020204030204" pitchFamily="34" charset="0"/>
              </a:rPr>
              <a:t>They typically have limited displacement, which may restrict their use in applications that require large mechanical movements.</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buNone/>
            </a:pPr>
            <a:endParaRPr lang="en-US" sz="2400"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20</a:t>
            </a:fld>
            <a:endParaRPr lang="en-US">
              <a:solidFill>
                <a:schemeClr val="tx1">
                  <a:alpha val="80000"/>
                </a:schemeClr>
              </a:solidFill>
            </a:endParaRPr>
          </a:p>
        </p:txBody>
      </p:sp>
      <p:pic>
        <p:nvPicPr>
          <p:cNvPr id="1026" name="Picture 2" descr="What is piezoelectric transducer ? I Ultrasonic transducer I PZT transducer">
            <a:extLst>
              <a:ext uri="{FF2B5EF4-FFF2-40B4-BE49-F238E27FC236}">
                <a16:creationId xmlns:a16="http://schemas.microsoft.com/office/drawing/2014/main" id="{61F50E5A-3C4E-BF41-94FA-297787234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3194" y="1695430"/>
            <a:ext cx="4294718" cy="22905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39E00B-AF43-7D4C-C252-C178E13936DE}"/>
              </a:ext>
            </a:extLst>
          </p:cNvPr>
          <p:cNvSpPr txBox="1"/>
          <p:nvPr/>
        </p:nvSpPr>
        <p:spPr>
          <a:xfrm>
            <a:off x="7459405" y="4005766"/>
            <a:ext cx="4619652" cy="369332"/>
          </a:xfrm>
          <a:prstGeom prst="rect">
            <a:avLst/>
          </a:prstGeom>
          <a:noFill/>
        </p:spPr>
        <p:txBody>
          <a:bodyPr wrap="square">
            <a:spAutoFit/>
          </a:bodyPr>
          <a:lstStyle/>
          <a:p>
            <a:r>
              <a:rPr lang="en-US" dirty="0">
                <a:solidFill>
                  <a:schemeClr val="bg2">
                    <a:lumMod val="10000"/>
                    <a:lumOff val="90000"/>
                  </a:schemeClr>
                </a:solidFill>
              </a:rPr>
              <a:t>https://images.app.goo.gl/LSoavYQ1MS6eniAZ8</a:t>
            </a:r>
          </a:p>
        </p:txBody>
      </p:sp>
    </p:spTree>
    <p:extLst>
      <p:ext uri="{BB962C8B-B14F-4D97-AF65-F5344CB8AC3E}">
        <p14:creationId xmlns:p14="http://schemas.microsoft.com/office/powerpoint/2010/main" val="3949564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0" y="50730"/>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idx="4294967295"/>
          </p:nvPr>
        </p:nvSpPr>
        <p:spPr>
          <a:xfrm>
            <a:off x="436056" y="2869272"/>
            <a:ext cx="11557162" cy="649632"/>
          </a:xfrm>
        </p:spPr>
        <p:txBody>
          <a:bodyPr vert="horz" wrap="square" lIns="0" tIns="0" rIns="0" bIns="0" rtlCol="0" anchor="b" anchorCtr="0">
            <a:noAutofit/>
          </a:bodyPr>
          <a:lstStyle/>
          <a:p>
            <a:pPr>
              <a:lnSpc>
                <a:spcPct val="100000"/>
              </a:lnSpc>
            </a:pPr>
            <a:r>
              <a:rPr lang="en-US" sz="5400" dirty="0">
                <a:latin typeface="Calibri" panose="020F0502020204030204" pitchFamily="34" charset="0"/>
                <a:ea typeface="Calibri" panose="020F0502020204030204" pitchFamily="34" charset="0"/>
                <a:cs typeface="Calibri" panose="020F0502020204030204" pitchFamily="34" charset="0"/>
              </a:rPr>
              <a:t>Future Aspects of Ceramic Piezoelectric Transducer</a:t>
            </a:r>
            <a:endParaRPr lang="en-US" sz="5400" kern="12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dirty="0">
              <a:solidFill>
                <a:schemeClr val="tx1">
                  <a:alpha val="80000"/>
                </a:schemeClr>
              </a:solidFill>
            </a:endParaRPr>
          </a:p>
        </p:txBody>
      </p:sp>
    </p:spTree>
    <p:extLst>
      <p:ext uri="{BB962C8B-B14F-4D97-AF65-F5344CB8AC3E}">
        <p14:creationId xmlns:p14="http://schemas.microsoft.com/office/powerpoint/2010/main" val="2429985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46645"/>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15">
            <a:extLst>
              <a:ext uri="{FF2B5EF4-FFF2-40B4-BE49-F238E27FC236}">
                <a16:creationId xmlns:a16="http://schemas.microsoft.com/office/drawing/2014/main" id="{4BDCF583-1D5D-4235-97C2-39272B80A0B1}"/>
              </a:ext>
            </a:extLst>
          </p:cNvPr>
          <p:cNvSpPr>
            <a:spLocks noGrp="1"/>
          </p:cNvSpPr>
          <p:nvPr>
            <p:ph type="body" sz="quarter" idx="4294967295"/>
          </p:nvPr>
        </p:nvSpPr>
        <p:spPr>
          <a:xfrm>
            <a:off x="494387" y="370503"/>
            <a:ext cx="11203225" cy="5993958"/>
          </a:xfrm>
        </p:spPr>
        <p:txBody>
          <a:bodyPr vert="horz" wrap="square" lIns="0" tIns="0" rIns="0" bIns="0" rtlCol="0">
            <a:normAutofit/>
          </a:bodyPr>
          <a:lstStyle/>
          <a:p>
            <a:pPr marL="0" indent="0">
              <a:lnSpc>
                <a:spcPct val="100000"/>
              </a:lnSpc>
              <a:buNone/>
            </a:pPr>
            <a:r>
              <a:rPr lang="en-IN" sz="2400" kern="100" dirty="0">
                <a:solidFill>
                  <a:srgbClr val="FFFF00">
                    <a:alpha val="60000"/>
                  </a:srgbClr>
                </a:solidFill>
                <a:effectLst/>
                <a:latin typeface="Calibri" panose="020F0502020204030204" pitchFamily="34" charset="0"/>
                <a:ea typeface="Calibri" panose="020F0502020204030204" pitchFamily="34" charset="0"/>
                <a:cs typeface="Calibri" panose="020F0502020204030204" pitchFamily="34" charset="0"/>
              </a:rPr>
              <a:t>Ceramic piezoelectric transducers have several potential future aspects and developments, reflecting the ongoing research and technological advancements in this field. Here are some of the key future aspects to consider:-</a:t>
            </a:r>
          </a:p>
          <a:p>
            <a:pPr marL="0" indent="0">
              <a:lnSpc>
                <a:spcPct val="100000"/>
              </a:lnSpc>
              <a:buNone/>
            </a:pPr>
            <a:r>
              <a:rPr lang="en-IN" sz="1800" dirty="0">
                <a:latin typeface="Calibri" panose="020F0502020204030204" pitchFamily="34" charset="0"/>
                <a:ea typeface="Calibri" panose="020F0502020204030204" pitchFamily="34" charset="0"/>
                <a:cs typeface="Calibri" panose="020F0502020204030204" pitchFamily="34" charset="0"/>
              </a:rPr>
              <a:t>  </a:t>
            </a:r>
            <a:r>
              <a:rPr lang="en-IN" sz="2400" u="sng" dirty="0">
                <a:solidFill>
                  <a:srgbClr val="FF0000">
                    <a:alpha val="60000"/>
                  </a:srgbClr>
                </a:solidFill>
                <a:effectLst/>
                <a:latin typeface="Calibri" panose="020F0502020204030204" pitchFamily="34" charset="0"/>
                <a:ea typeface="Calibri" panose="020F0502020204030204" pitchFamily="34" charset="0"/>
                <a:cs typeface="Calibri" panose="020F0502020204030204" pitchFamily="34" charset="0"/>
              </a:rPr>
              <a:t>Material Advancements:  </a:t>
            </a:r>
            <a:r>
              <a:rPr lang="en-IN" sz="2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Research is likely to focus on developing new ceramic materials with enhanced piezoelectric properties. This could include higher piezoelectric coefficients, greater mechanical strength, and better thermal stability. The development of lead-free piezoceramics is also a significant area of research, driven by environmental concerns.</a:t>
            </a:r>
            <a:endParaRPr lang="en-IN" sz="22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buNone/>
            </a:pPr>
            <a:endParaRPr lang="en-US" sz="2400"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22</a:t>
            </a:fld>
            <a:endParaRPr lang="en-US" dirty="0">
              <a:solidFill>
                <a:schemeClr val="tx1">
                  <a:alpha val="80000"/>
                </a:schemeClr>
              </a:solidFill>
            </a:endParaRPr>
          </a:p>
        </p:txBody>
      </p:sp>
      <p:pic>
        <p:nvPicPr>
          <p:cNvPr id="9" name="Picture 8" descr="A diagram of a structure&#10;&#10;Description automatically generated">
            <a:extLst>
              <a:ext uri="{FF2B5EF4-FFF2-40B4-BE49-F238E27FC236}">
                <a16:creationId xmlns:a16="http://schemas.microsoft.com/office/drawing/2014/main" id="{ED6790C4-EF64-61D0-450F-C8F439F895F1}"/>
              </a:ext>
            </a:extLst>
          </p:cNvPr>
          <p:cNvPicPr>
            <a:picLocks noChangeAspect="1"/>
          </p:cNvPicPr>
          <p:nvPr/>
        </p:nvPicPr>
        <p:blipFill>
          <a:blip r:embed="rId4"/>
          <a:stretch>
            <a:fillRect/>
          </a:stretch>
        </p:blipFill>
        <p:spPr>
          <a:xfrm>
            <a:off x="2499801" y="3380294"/>
            <a:ext cx="6607182" cy="3079784"/>
          </a:xfrm>
          <a:prstGeom prst="rect">
            <a:avLst/>
          </a:prstGeom>
        </p:spPr>
      </p:pic>
      <p:sp>
        <p:nvSpPr>
          <p:cNvPr id="2" name="TextBox 1">
            <a:extLst>
              <a:ext uri="{FF2B5EF4-FFF2-40B4-BE49-F238E27FC236}">
                <a16:creationId xmlns:a16="http://schemas.microsoft.com/office/drawing/2014/main" id="{2228A156-75EF-932A-6879-9938182EEA75}"/>
              </a:ext>
            </a:extLst>
          </p:cNvPr>
          <p:cNvSpPr txBox="1"/>
          <p:nvPr/>
        </p:nvSpPr>
        <p:spPr>
          <a:xfrm>
            <a:off x="3599571" y="6555694"/>
            <a:ext cx="6732738" cy="261610"/>
          </a:xfrm>
          <a:prstGeom prst="rect">
            <a:avLst/>
          </a:prstGeom>
          <a:noFill/>
        </p:spPr>
        <p:txBody>
          <a:bodyPr wrap="square" rtlCol="0">
            <a:spAutoFit/>
          </a:bodyPr>
          <a:lstStyle/>
          <a:p>
            <a:r>
              <a:rPr lang="en-IN" sz="1100" dirty="0"/>
              <a:t>https://www.sciencedirect.com/science/article/pii/S026412752100719X</a:t>
            </a:r>
          </a:p>
        </p:txBody>
      </p:sp>
    </p:spTree>
    <p:extLst>
      <p:ext uri="{BB962C8B-B14F-4D97-AF65-F5344CB8AC3E}">
        <p14:creationId xmlns:p14="http://schemas.microsoft.com/office/powerpoint/2010/main" val="2081628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15">
            <a:extLst>
              <a:ext uri="{FF2B5EF4-FFF2-40B4-BE49-F238E27FC236}">
                <a16:creationId xmlns:a16="http://schemas.microsoft.com/office/drawing/2014/main" id="{4BDCF583-1D5D-4235-97C2-39272B80A0B1}"/>
              </a:ext>
            </a:extLst>
          </p:cNvPr>
          <p:cNvSpPr>
            <a:spLocks noGrp="1"/>
          </p:cNvSpPr>
          <p:nvPr>
            <p:ph type="body" sz="quarter" idx="4294967295"/>
          </p:nvPr>
        </p:nvSpPr>
        <p:spPr>
          <a:xfrm>
            <a:off x="233265" y="401216"/>
            <a:ext cx="11407873" cy="6105992"/>
          </a:xfrm>
        </p:spPr>
        <p:txBody>
          <a:bodyPr vert="horz" wrap="square" lIns="0" tIns="0" rIns="0" bIns="0" rtlCol="0">
            <a:normAutofit/>
          </a:bodyPr>
          <a:lstStyle/>
          <a:p>
            <a:pPr marL="0" indent="0">
              <a:lnSpc>
                <a:spcPct val="107000"/>
              </a:lnSpc>
              <a:spcAft>
                <a:spcPts val="800"/>
              </a:spcAft>
              <a:buNone/>
            </a:pPr>
            <a:r>
              <a:rPr lang="en-IN" kern="100" dirty="0">
                <a:solidFill>
                  <a:srgbClr val="FF0000">
                    <a:alpha val="60000"/>
                  </a:srgbClr>
                </a:solidFill>
                <a:latin typeface="Calibri" panose="020F0502020204030204" pitchFamily="34" charset="0"/>
                <a:ea typeface="Calibri" panose="020F0502020204030204" pitchFamily="34" charset="0"/>
                <a:cs typeface="Calibri" panose="020F0502020204030204" pitchFamily="34" charset="0"/>
              </a:rPr>
              <a:t>   </a:t>
            </a:r>
            <a:r>
              <a:rPr lang="en-IN"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Miniaturization and Integration: </a:t>
            </a:r>
            <a:r>
              <a:rPr lang="en-IN"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As electronic devices continue to shrink in size, there will be a push towards miniaturizing ceramic piezoelectric transducers without compromising their performance. This miniaturization will facilitate their integration into a broader range of applications, including wearable technology, biomedical devices, and micro-electromechanical systems (MEMS).</a:t>
            </a:r>
          </a:p>
          <a:p>
            <a:pPr marL="0" indent="0">
              <a:lnSpc>
                <a:spcPct val="107000"/>
              </a:lnSpc>
              <a:spcAft>
                <a:spcPts val="800"/>
              </a:spcAft>
              <a:buNone/>
            </a:pPr>
            <a:r>
              <a:rPr lang="en-IN" kern="100" dirty="0">
                <a:solidFill>
                  <a:srgbClr val="FF0000">
                    <a:alpha val="60000"/>
                  </a:srgbClr>
                </a:solidFill>
                <a:effectLst/>
                <a:latin typeface="Calibri" panose="020F0502020204030204" pitchFamily="34" charset="0"/>
                <a:ea typeface="Calibri" panose="020F0502020204030204" pitchFamily="34" charset="0"/>
                <a:cs typeface="Calibri" panose="020F0502020204030204" pitchFamily="34" charset="0"/>
              </a:rPr>
              <a:t>    </a:t>
            </a:r>
            <a:r>
              <a:rPr lang="en-IN"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Energy Harvesting Applications: </a:t>
            </a:r>
            <a:r>
              <a:rPr lang="en-IN"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use of ceramic piezoelectric transducers for energy harvesting from ambient sources (like vibrations, sound waves, or fluid flows) is expected to grow. This could lead to self-powered sensors and devices, particularly valuable for remote or inaccessible locations.</a:t>
            </a:r>
          </a:p>
          <a:p>
            <a:pPr>
              <a:lnSpc>
                <a:spcPct val="107000"/>
              </a:lnSpc>
              <a:spcAft>
                <a:spcPts val="800"/>
              </a:spcAft>
            </a:pPr>
            <a:r>
              <a:rPr lang="en-IN" kern="100" dirty="0">
                <a:effectLst/>
                <a:latin typeface="Calibri" panose="020F0502020204030204" pitchFamily="34" charset="0"/>
                <a:ea typeface="Calibri" panose="020F0502020204030204" pitchFamily="34" charset="0"/>
                <a:cs typeface="Calibri" panose="020F0502020204030204" pitchFamily="34" charset="0"/>
              </a:rPr>
              <a:t> </a:t>
            </a:r>
          </a:p>
          <a:p>
            <a:pPr marL="0" indent="0">
              <a:lnSpc>
                <a:spcPct val="100000"/>
              </a:lnSpc>
              <a:buNone/>
            </a:pPr>
            <a:endParaRPr lang="en-US" sz="2400" kern="1200" dirty="0">
              <a:latin typeface="Calibri" panose="020F0502020204030204" pitchFamily="34" charset="0"/>
              <a:ea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https://www.sciencedirect.com/science/article/pii/S026412752100719X</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23</a:t>
            </a:fld>
            <a:endParaRPr lang="en-US" dirty="0">
              <a:solidFill>
                <a:schemeClr val="tx1">
                  <a:alpha val="80000"/>
                </a:schemeClr>
              </a:solidFill>
            </a:endParaRPr>
          </a:p>
        </p:txBody>
      </p:sp>
      <p:pic>
        <p:nvPicPr>
          <p:cNvPr id="6" name="Picture 5">
            <a:extLst>
              <a:ext uri="{FF2B5EF4-FFF2-40B4-BE49-F238E27FC236}">
                <a16:creationId xmlns:a16="http://schemas.microsoft.com/office/drawing/2014/main" id="{2F82D2A4-ED9E-B053-51AF-05DF35EE220F}"/>
              </a:ext>
            </a:extLst>
          </p:cNvPr>
          <p:cNvPicPr>
            <a:picLocks noChangeAspect="1"/>
          </p:cNvPicPr>
          <p:nvPr/>
        </p:nvPicPr>
        <p:blipFill>
          <a:blip r:embed="rId4"/>
          <a:stretch>
            <a:fillRect/>
          </a:stretch>
        </p:blipFill>
        <p:spPr>
          <a:xfrm>
            <a:off x="2883159" y="3053546"/>
            <a:ext cx="5038531" cy="3400992"/>
          </a:xfrm>
          <a:prstGeom prst="rect">
            <a:avLst/>
          </a:prstGeom>
        </p:spPr>
      </p:pic>
    </p:spTree>
    <p:extLst>
      <p:ext uri="{BB962C8B-B14F-4D97-AF65-F5344CB8AC3E}">
        <p14:creationId xmlns:p14="http://schemas.microsoft.com/office/powerpoint/2010/main" val="3163328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15">
            <a:extLst>
              <a:ext uri="{FF2B5EF4-FFF2-40B4-BE49-F238E27FC236}">
                <a16:creationId xmlns:a16="http://schemas.microsoft.com/office/drawing/2014/main" id="{4BDCF583-1D5D-4235-97C2-39272B80A0B1}"/>
              </a:ext>
            </a:extLst>
          </p:cNvPr>
          <p:cNvSpPr>
            <a:spLocks noGrp="1"/>
          </p:cNvSpPr>
          <p:nvPr>
            <p:ph type="body" sz="quarter" idx="4294967295"/>
          </p:nvPr>
        </p:nvSpPr>
        <p:spPr>
          <a:xfrm>
            <a:off x="414170" y="474307"/>
            <a:ext cx="11457365" cy="5811698"/>
          </a:xfrm>
        </p:spPr>
        <p:txBody>
          <a:bodyPr vert="horz" wrap="square" lIns="0" tIns="0" rIns="0" bIns="0" rtlCol="0">
            <a:normAutofit/>
          </a:bodyPr>
          <a:lstStyle/>
          <a:p>
            <a:pPr>
              <a:lnSpc>
                <a:spcPct val="107000"/>
              </a:lnSpc>
              <a:spcAft>
                <a:spcPts val="800"/>
              </a:spcAft>
            </a:pPr>
            <a:r>
              <a:rPr lang="en-IN"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Improved Sensing Capabilities</a:t>
            </a:r>
            <a:r>
              <a:rPr lang="en-IN" sz="22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en-IN" sz="22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Advances in ceramic piezoelectric transducers are likely to lead to improved sensors with higher sensitivity, better signal-to-noise ratios, and enhanced reliability. These could be crucial in applications like medical diagnostics, structural health monitoring, and environmental sensing</a:t>
            </a:r>
            <a:r>
              <a:rPr lang="en-IN" sz="18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 </a:t>
            </a:r>
            <a:r>
              <a:rPr lang="en-IN"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Smart Systems Integration</a:t>
            </a:r>
            <a:r>
              <a:rPr lang="en-IN" sz="1800" kern="1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IN" sz="22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There will be a trend towards integrating ceramic piezoelectric transducers with smart systems, enabling real-time data collection, processing, and response. This integration could be vital in creating intelligent infrastructure and smart devices.</a:t>
            </a:r>
          </a:p>
          <a:p>
            <a:pPr>
              <a:lnSpc>
                <a:spcPct val="107000"/>
              </a:lnSpc>
              <a:spcAft>
                <a:spcPts val="800"/>
              </a:spcAft>
            </a:pPr>
            <a:r>
              <a:rPr lang="en-IN" sz="2200" kern="100" dirty="0">
                <a:effectLst/>
                <a:latin typeface="Calibri" panose="020F0502020204030204" pitchFamily="34" charset="0"/>
                <a:ea typeface="Calibri" panose="020F0502020204030204" pitchFamily="34" charset="0"/>
                <a:cs typeface="Calibri" panose="020F0502020204030204" pitchFamily="34" charset="0"/>
              </a:rPr>
              <a:t> </a:t>
            </a:r>
          </a:p>
          <a:p>
            <a:pPr marL="0" indent="0">
              <a:lnSpc>
                <a:spcPct val="100000"/>
              </a:lnSpc>
              <a:buNone/>
            </a:pPr>
            <a:endParaRPr lang="en-US" sz="2400" kern="12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24</a:t>
            </a:fld>
            <a:endParaRPr lang="en-US" dirty="0">
              <a:solidFill>
                <a:schemeClr val="tx1">
                  <a:alpha val="80000"/>
                </a:schemeClr>
              </a:solidFill>
            </a:endParaRPr>
          </a:p>
        </p:txBody>
      </p:sp>
      <p:pic>
        <p:nvPicPr>
          <p:cNvPr id="6" name="Picture 5">
            <a:extLst>
              <a:ext uri="{FF2B5EF4-FFF2-40B4-BE49-F238E27FC236}">
                <a16:creationId xmlns:a16="http://schemas.microsoft.com/office/drawing/2014/main" id="{12D693A7-2C61-1BCC-551F-C1092C851C5B}"/>
              </a:ext>
            </a:extLst>
          </p:cNvPr>
          <p:cNvPicPr>
            <a:picLocks noChangeAspect="1"/>
          </p:cNvPicPr>
          <p:nvPr/>
        </p:nvPicPr>
        <p:blipFill>
          <a:blip r:embed="rId4"/>
          <a:stretch>
            <a:fillRect/>
          </a:stretch>
        </p:blipFill>
        <p:spPr>
          <a:xfrm>
            <a:off x="593646" y="3331452"/>
            <a:ext cx="4751810" cy="2730343"/>
          </a:xfrm>
          <a:prstGeom prst="rect">
            <a:avLst/>
          </a:prstGeom>
        </p:spPr>
      </p:pic>
      <p:pic>
        <p:nvPicPr>
          <p:cNvPr id="9" name="Picture 8" descr="A diagram of a hand&#10;&#10;Description automatically generated with medium confidence">
            <a:extLst>
              <a:ext uri="{FF2B5EF4-FFF2-40B4-BE49-F238E27FC236}">
                <a16:creationId xmlns:a16="http://schemas.microsoft.com/office/drawing/2014/main" id="{4AF86995-D130-3528-63D8-ED95FD950FC6}"/>
              </a:ext>
            </a:extLst>
          </p:cNvPr>
          <p:cNvPicPr>
            <a:picLocks noChangeAspect="1"/>
          </p:cNvPicPr>
          <p:nvPr/>
        </p:nvPicPr>
        <p:blipFill>
          <a:blip r:embed="rId5"/>
          <a:stretch>
            <a:fillRect/>
          </a:stretch>
        </p:blipFill>
        <p:spPr>
          <a:xfrm>
            <a:off x="6528159" y="3406258"/>
            <a:ext cx="4854737" cy="3012063"/>
          </a:xfrm>
          <a:prstGeom prst="rect">
            <a:avLst/>
          </a:prstGeom>
        </p:spPr>
      </p:pic>
      <p:sp>
        <p:nvSpPr>
          <p:cNvPr id="2" name="TextBox 1">
            <a:extLst>
              <a:ext uri="{FF2B5EF4-FFF2-40B4-BE49-F238E27FC236}">
                <a16:creationId xmlns:a16="http://schemas.microsoft.com/office/drawing/2014/main" id="{1F169825-15E5-CFE8-F090-1848EB5A64B6}"/>
              </a:ext>
            </a:extLst>
          </p:cNvPr>
          <p:cNvSpPr txBox="1"/>
          <p:nvPr/>
        </p:nvSpPr>
        <p:spPr>
          <a:xfrm>
            <a:off x="4550069" y="6476434"/>
            <a:ext cx="3956180" cy="276999"/>
          </a:xfrm>
          <a:prstGeom prst="rect">
            <a:avLst/>
          </a:prstGeom>
          <a:noFill/>
        </p:spPr>
        <p:txBody>
          <a:bodyPr wrap="square" rtlCol="0">
            <a:spAutoFit/>
          </a:bodyPr>
          <a:lstStyle/>
          <a:p>
            <a:r>
              <a:rPr lang="en-IN" sz="1200" dirty="0"/>
              <a:t>https://ssi-master.eu/ssiplus/</a:t>
            </a:r>
          </a:p>
        </p:txBody>
      </p:sp>
    </p:spTree>
    <p:extLst>
      <p:ext uri="{BB962C8B-B14F-4D97-AF65-F5344CB8AC3E}">
        <p14:creationId xmlns:p14="http://schemas.microsoft.com/office/powerpoint/2010/main" val="3337557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15">
            <a:extLst>
              <a:ext uri="{FF2B5EF4-FFF2-40B4-BE49-F238E27FC236}">
                <a16:creationId xmlns:a16="http://schemas.microsoft.com/office/drawing/2014/main" id="{4BDCF583-1D5D-4235-97C2-39272B80A0B1}"/>
              </a:ext>
            </a:extLst>
          </p:cNvPr>
          <p:cNvSpPr>
            <a:spLocks noGrp="1"/>
          </p:cNvSpPr>
          <p:nvPr>
            <p:ph type="body" sz="quarter" idx="4294967295"/>
          </p:nvPr>
        </p:nvSpPr>
        <p:spPr>
          <a:xfrm>
            <a:off x="324089" y="401217"/>
            <a:ext cx="7569609" cy="5979648"/>
          </a:xfrm>
        </p:spPr>
        <p:txBody>
          <a:bodyPr vert="horz" wrap="square" lIns="0" tIns="0" rIns="0" bIns="0" rtlCol="0">
            <a:normAutofit/>
          </a:bodyPr>
          <a:lstStyle/>
          <a:p>
            <a:pPr marL="0" indent="0">
              <a:lnSpc>
                <a:spcPct val="107000"/>
              </a:lnSpc>
              <a:spcAft>
                <a:spcPts val="800"/>
              </a:spcAft>
              <a:buNone/>
            </a:pPr>
            <a:r>
              <a:rPr lang="en-IN" sz="1800" kern="100" dirty="0">
                <a:effectLst/>
                <a:latin typeface="Calibri" panose="020F0502020204030204" pitchFamily="34" charset="0"/>
                <a:ea typeface="Calibri" panose="020F0502020204030204" pitchFamily="34" charset="0"/>
                <a:cs typeface="Calibri" panose="020F0502020204030204" pitchFamily="34" charset="0"/>
              </a:rPr>
              <a:t>   </a:t>
            </a:r>
            <a:r>
              <a:rPr lang="en-IN"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Enhanced Manufacturing Techniques: </a:t>
            </a:r>
            <a:r>
              <a:rPr lang="en-IN"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Advancements in manufacturing processes, like 3D printing or advanced sintering techniques, may allow for more complex and precisely engineered ceramic piezoelectric transducers. This could lead to better performance and more cost-effective production methods.</a:t>
            </a:r>
          </a:p>
          <a:p>
            <a:pPr marL="0" indent="0">
              <a:lnSpc>
                <a:spcPct val="107000"/>
              </a:lnSpc>
              <a:spcAft>
                <a:spcPts val="800"/>
              </a:spcAft>
              <a:buNone/>
            </a:pPr>
            <a:r>
              <a:rPr lang="en-IN" sz="1800" kern="100" dirty="0">
                <a:latin typeface="Calibri" panose="020F0502020204030204" pitchFamily="34" charset="0"/>
                <a:ea typeface="Calibri" panose="020F0502020204030204" pitchFamily="34" charset="0"/>
                <a:cs typeface="Calibri" panose="020F0502020204030204" pitchFamily="34" charset="0"/>
              </a:rPr>
              <a:t> </a:t>
            </a:r>
            <a:r>
              <a:rPr lang="en-IN"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Environmental and Safety Considerations: </a:t>
            </a:r>
            <a:r>
              <a:rPr lang="en-IN"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Future developments will also need to address environmental and safety concerns, particularly related to the disposal and recycling of piezoelectric materials, as well as the potential health impacts of long-term exposure to certain materials.</a:t>
            </a:r>
          </a:p>
          <a:p>
            <a:pPr marL="0" indent="0">
              <a:lnSpc>
                <a:spcPct val="100000"/>
              </a:lnSpc>
              <a:buNone/>
            </a:pPr>
            <a:endParaRPr lang="en-US" sz="2400" kern="12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25</a:t>
            </a:fld>
            <a:endParaRPr lang="en-US" dirty="0">
              <a:solidFill>
                <a:schemeClr val="tx1">
                  <a:alpha val="80000"/>
                </a:schemeClr>
              </a:solidFill>
            </a:endParaRPr>
          </a:p>
        </p:txBody>
      </p:sp>
      <p:pic>
        <p:nvPicPr>
          <p:cNvPr id="6" name="Picture 5" descr="A diagram of a printing process&#10;&#10;Description automatically generated">
            <a:extLst>
              <a:ext uri="{FF2B5EF4-FFF2-40B4-BE49-F238E27FC236}">
                <a16:creationId xmlns:a16="http://schemas.microsoft.com/office/drawing/2014/main" id="{38866365-0176-BD82-6C02-9AF135886EF9}"/>
              </a:ext>
            </a:extLst>
          </p:cNvPr>
          <p:cNvPicPr>
            <a:picLocks noChangeAspect="1"/>
          </p:cNvPicPr>
          <p:nvPr/>
        </p:nvPicPr>
        <p:blipFill>
          <a:blip r:embed="rId4"/>
          <a:stretch>
            <a:fillRect/>
          </a:stretch>
        </p:blipFill>
        <p:spPr>
          <a:xfrm>
            <a:off x="7905935" y="285004"/>
            <a:ext cx="4124775" cy="2313624"/>
          </a:xfrm>
          <a:prstGeom prst="rect">
            <a:avLst/>
          </a:prstGeom>
        </p:spPr>
      </p:pic>
      <p:pic>
        <p:nvPicPr>
          <p:cNvPr id="9" name="Picture 8">
            <a:extLst>
              <a:ext uri="{FF2B5EF4-FFF2-40B4-BE49-F238E27FC236}">
                <a16:creationId xmlns:a16="http://schemas.microsoft.com/office/drawing/2014/main" id="{BD913D8D-20B9-9DF0-89CA-24E43DDECA89}"/>
              </a:ext>
            </a:extLst>
          </p:cNvPr>
          <p:cNvPicPr>
            <a:picLocks noChangeAspect="1"/>
          </p:cNvPicPr>
          <p:nvPr/>
        </p:nvPicPr>
        <p:blipFill>
          <a:blip r:embed="rId5"/>
          <a:stretch>
            <a:fillRect/>
          </a:stretch>
        </p:blipFill>
        <p:spPr>
          <a:xfrm>
            <a:off x="998752" y="3912978"/>
            <a:ext cx="2324100" cy="1962150"/>
          </a:xfrm>
          <a:prstGeom prst="rect">
            <a:avLst/>
          </a:prstGeom>
        </p:spPr>
      </p:pic>
      <p:pic>
        <p:nvPicPr>
          <p:cNvPr id="11" name="Picture 10" descr="Diagram of a diagram showing different types of electrical energy&#10;&#10;Description automatically generated">
            <a:extLst>
              <a:ext uri="{FF2B5EF4-FFF2-40B4-BE49-F238E27FC236}">
                <a16:creationId xmlns:a16="http://schemas.microsoft.com/office/drawing/2014/main" id="{4F83E391-30CE-0A1F-D9ED-8AF310DE801F}"/>
              </a:ext>
            </a:extLst>
          </p:cNvPr>
          <p:cNvPicPr>
            <a:picLocks noChangeAspect="1"/>
          </p:cNvPicPr>
          <p:nvPr/>
        </p:nvPicPr>
        <p:blipFill>
          <a:blip r:embed="rId6"/>
          <a:stretch>
            <a:fillRect/>
          </a:stretch>
        </p:blipFill>
        <p:spPr>
          <a:xfrm>
            <a:off x="8217768" y="3105957"/>
            <a:ext cx="3479164" cy="3479164"/>
          </a:xfrm>
          <a:prstGeom prst="rect">
            <a:avLst/>
          </a:prstGeom>
        </p:spPr>
      </p:pic>
      <p:sp>
        <p:nvSpPr>
          <p:cNvPr id="12" name="TextBox 11">
            <a:extLst>
              <a:ext uri="{FF2B5EF4-FFF2-40B4-BE49-F238E27FC236}">
                <a16:creationId xmlns:a16="http://schemas.microsoft.com/office/drawing/2014/main" id="{EE759F08-1505-B3A0-174F-A7A949E37C71}"/>
              </a:ext>
            </a:extLst>
          </p:cNvPr>
          <p:cNvSpPr txBox="1"/>
          <p:nvPr/>
        </p:nvSpPr>
        <p:spPr>
          <a:xfrm>
            <a:off x="628499" y="5955388"/>
            <a:ext cx="3508938" cy="369332"/>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Multi-functional Transducer</a:t>
            </a:r>
          </a:p>
        </p:txBody>
      </p:sp>
      <p:sp>
        <p:nvSpPr>
          <p:cNvPr id="2" name="TextBox 1">
            <a:extLst>
              <a:ext uri="{FF2B5EF4-FFF2-40B4-BE49-F238E27FC236}">
                <a16:creationId xmlns:a16="http://schemas.microsoft.com/office/drawing/2014/main" id="{028B30AB-8FCF-A328-BF16-E0476CB796F7}"/>
              </a:ext>
            </a:extLst>
          </p:cNvPr>
          <p:cNvSpPr txBox="1"/>
          <p:nvPr/>
        </p:nvSpPr>
        <p:spPr>
          <a:xfrm>
            <a:off x="219994" y="6462037"/>
            <a:ext cx="8294914" cy="261610"/>
          </a:xfrm>
          <a:prstGeom prst="rect">
            <a:avLst/>
          </a:prstGeom>
          <a:noFill/>
        </p:spPr>
        <p:txBody>
          <a:bodyPr wrap="square" rtlCol="0">
            <a:spAutoFit/>
          </a:bodyPr>
          <a:lstStyle/>
          <a:p>
            <a:r>
              <a:rPr lang="en-IN" sz="1100" dirty="0"/>
              <a:t>https://www.researchgate.net/publication/324426785_High-Performance_Piezoelectric_Energy_Harvesters_and_Their_Applications</a:t>
            </a:r>
          </a:p>
        </p:txBody>
      </p:sp>
    </p:spTree>
    <p:extLst>
      <p:ext uri="{BB962C8B-B14F-4D97-AF65-F5344CB8AC3E}">
        <p14:creationId xmlns:p14="http://schemas.microsoft.com/office/powerpoint/2010/main" val="1000111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15">
            <a:extLst>
              <a:ext uri="{FF2B5EF4-FFF2-40B4-BE49-F238E27FC236}">
                <a16:creationId xmlns:a16="http://schemas.microsoft.com/office/drawing/2014/main" id="{4BDCF583-1D5D-4235-97C2-39272B80A0B1}"/>
              </a:ext>
            </a:extLst>
          </p:cNvPr>
          <p:cNvSpPr>
            <a:spLocks noGrp="1"/>
          </p:cNvSpPr>
          <p:nvPr>
            <p:ph type="body" sz="quarter" idx="4294967295"/>
          </p:nvPr>
        </p:nvSpPr>
        <p:spPr>
          <a:xfrm>
            <a:off x="223934" y="285005"/>
            <a:ext cx="11643977" cy="720898"/>
          </a:xfrm>
        </p:spPr>
        <p:txBody>
          <a:bodyPr vert="horz" wrap="square" lIns="0" tIns="0" rIns="0" bIns="0" rtlCol="0">
            <a:normAutofit fontScale="92500" lnSpcReduction="20000"/>
          </a:bodyPr>
          <a:lstStyle/>
          <a:p>
            <a:pPr marL="0" indent="0">
              <a:lnSpc>
                <a:spcPct val="100000"/>
              </a:lnSpc>
              <a:buNone/>
            </a:pPr>
            <a:r>
              <a:rPr lang="en-US" sz="2400" kern="1200" dirty="0"/>
              <a:t>                                                    </a:t>
            </a:r>
            <a:r>
              <a:rPr lang="en-US" sz="5800" dirty="0">
                <a:latin typeface="Calibri" panose="020F0502020204030204" pitchFamily="34" charset="0"/>
                <a:ea typeface="Calibri" panose="020F0502020204030204" pitchFamily="34" charset="0"/>
                <a:cs typeface="Calibri" panose="020F0502020204030204" pitchFamily="34" charset="0"/>
              </a:rPr>
              <a:t>CONCLUSION</a:t>
            </a:r>
            <a:r>
              <a:rPr lang="en-US" sz="5800" kern="1200" dirty="0"/>
              <a:t> </a:t>
            </a:r>
            <a:r>
              <a:rPr lang="en-US" sz="2400" kern="1200" dirty="0"/>
              <a:t>    </a:t>
            </a:r>
            <a:endParaRPr lang="en-US" sz="4800" kern="1200" dirty="0">
              <a:latin typeface="Segoe UI Black" panose="020B0A02040204020203" pitchFamily="34" charset="0"/>
              <a:ea typeface="Segoe UI Black" panose="020B0A02040204020203" pitchFamily="34"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26</a:t>
            </a:fld>
            <a:endParaRPr lang="en-US" dirty="0">
              <a:solidFill>
                <a:schemeClr val="tx1">
                  <a:alpha val="80000"/>
                </a:schemeClr>
              </a:solidFill>
            </a:endParaRPr>
          </a:p>
        </p:txBody>
      </p:sp>
      <p:sp>
        <p:nvSpPr>
          <p:cNvPr id="6" name="TextBox 5">
            <a:extLst>
              <a:ext uri="{FF2B5EF4-FFF2-40B4-BE49-F238E27FC236}">
                <a16:creationId xmlns:a16="http://schemas.microsoft.com/office/drawing/2014/main" id="{78E32158-B831-2B5D-C9D0-17272B2AC873}"/>
              </a:ext>
            </a:extLst>
          </p:cNvPr>
          <p:cNvSpPr txBox="1"/>
          <p:nvPr/>
        </p:nvSpPr>
        <p:spPr>
          <a:xfrm>
            <a:off x="324089" y="1005903"/>
            <a:ext cx="11767736" cy="5024452"/>
          </a:xfrm>
          <a:prstGeom prst="rect">
            <a:avLst/>
          </a:prstGeom>
          <a:noFill/>
        </p:spPr>
        <p:txBody>
          <a:bodyPr wrap="square" rtlCol="0">
            <a:spAutoFit/>
          </a:bodyPr>
          <a:lstStyle/>
          <a:p>
            <a:pPr>
              <a:spcAft>
                <a:spcPts val="1500"/>
              </a:spcAft>
            </a:pPr>
            <a:r>
              <a:rPr lang="en-IN" sz="2000" dirty="0">
                <a:effectLst/>
                <a:latin typeface="Calibri" panose="020F0502020204030204" pitchFamily="34" charset="0"/>
                <a:ea typeface="Calibri" panose="020F0502020204030204" pitchFamily="34" charset="0"/>
                <a:cs typeface="Calibri" panose="020F0502020204030204" pitchFamily="34" charset="0"/>
              </a:rPr>
              <a:t>In conclusion, ceramic piezoelectric transducers represent a significant and versatile technology in modern engineering and electronics. These devices, which leverage the piezoelectric properties of certain ceramic materials to convert mechanical energy into electrical energy and vice versa, have a wide array of applications ranging from medical ultrasound imaging to industrial sensors and actuators.</a:t>
            </a:r>
          </a:p>
          <a:p>
            <a:pPr algn="l">
              <a:spcBef>
                <a:spcPts val="1500"/>
              </a:spcBef>
              <a:spcAft>
                <a:spcPts val="1500"/>
              </a:spcAft>
            </a:pPr>
            <a:r>
              <a:rPr lang="en-IN" sz="2000" dirty="0">
                <a:effectLst/>
                <a:latin typeface="Calibri" panose="020F0502020204030204" pitchFamily="34" charset="0"/>
                <a:ea typeface="Calibri" panose="020F0502020204030204" pitchFamily="34" charset="0"/>
                <a:cs typeface="Calibri" panose="020F0502020204030204" pitchFamily="34" charset="0"/>
              </a:rPr>
              <a:t>The key advantages of ceramic piezoelectric transducers include their high piezoelectric constants, which result in excellent electromechanical coupling efficiency, their robustness, and their ability to operate over a wide range of temperatures and frequencies. These characteristics make them highly suitable for demanding environments and applications where reliability and precision are crucial.</a:t>
            </a:r>
          </a:p>
          <a:p>
            <a:pPr algn="l">
              <a:spcBef>
                <a:spcPts val="1500"/>
              </a:spcBef>
              <a:spcAft>
                <a:spcPts val="1500"/>
              </a:spcAft>
            </a:pPr>
            <a:r>
              <a:rPr lang="en-IN" sz="2000" dirty="0">
                <a:effectLst/>
                <a:latin typeface="Calibri" panose="020F0502020204030204" pitchFamily="34" charset="0"/>
                <a:ea typeface="Calibri" panose="020F0502020204030204" pitchFamily="34" charset="0"/>
                <a:cs typeface="Calibri" panose="020F0502020204030204" pitchFamily="34" charset="0"/>
              </a:rPr>
              <a:t>Moreover, advancements in materials science have led to the development of new ceramic piezoelectric materials that are more efficient, environmentally friendly, and suitable for specialized applications. The ongoing research in this field is expected to further enhance the performance and expand the applicability of these transducers.</a:t>
            </a:r>
          </a:p>
          <a:p>
            <a:endParaRPr lang="en-IN" dirty="0"/>
          </a:p>
        </p:txBody>
      </p:sp>
    </p:spTree>
    <p:extLst>
      <p:ext uri="{BB962C8B-B14F-4D97-AF65-F5344CB8AC3E}">
        <p14:creationId xmlns:p14="http://schemas.microsoft.com/office/powerpoint/2010/main" val="1467319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27</a:t>
            </a:fld>
            <a:endParaRPr lang="en-US">
              <a:solidFill>
                <a:schemeClr val="tx1">
                  <a:alpha val="80000"/>
                </a:schemeClr>
              </a:solidFill>
            </a:endParaRPr>
          </a:p>
        </p:txBody>
      </p:sp>
      <p:sp>
        <p:nvSpPr>
          <p:cNvPr id="5" name="TextBox 4">
            <a:extLst>
              <a:ext uri="{FF2B5EF4-FFF2-40B4-BE49-F238E27FC236}">
                <a16:creationId xmlns:a16="http://schemas.microsoft.com/office/drawing/2014/main" id="{7F7E6A13-1AA3-DC6E-F9E4-4B00A761F31E}"/>
              </a:ext>
            </a:extLst>
          </p:cNvPr>
          <p:cNvSpPr txBox="1"/>
          <p:nvPr/>
        </p:nvSpPr>
        <p:spPr>
          <a:xfrm>
            <a:off x="4527669" y="285004"/>
            <a:ext cx="4177792" cy="923330"/>
          </a:xfrm>
          <a:prstGeom prst="rect">
            <a:avLst/>
          </a:prstGeom>
          <a:noFill/>
        </p:spPr>
        <p:txBody>
          <a:bodyPr wrap="square" rtlCol="0">
            <a:spAutoFit/>
          </a:bodyPr>
          <a:lstStyle/>
          <a:p>
            <a:r>
              <a:rPr lang="en-IN" sz="5400" dirty="0">
                <a:latin typeface="Calibri" panose="020F0502020204030204" pitchFamily="34" charset="0"/>
                <a:ea typeface="Calibri" panose="020F0502020204030204" pitchFamily="34" charset="0"/>
                <a:cs typeface="Calibri" panose="020F0502020204030204" pitchFamily="34" charset="0"/>
              </a:rPr>
              <a:t>REFERENCES</a:t>
            </a:r>
          </a:p>
        </p:txBody>
      </p:sp>
      <p:sp>
        <p:nvSpPr>
          <p:cNvPr id="6" name="TextBox 5">
            <a:extLst>
              <a:ext uri="{FF2B5EF4-FFF2-40B4-BE49-F238E27FC236}">
                <a16:creationId xmlns:a16="http://schemas.microsoft.com/office/drawing/2014/main" id="{8A72FF99-3F3C-39B1-E17F-CA933B205C46}"/>
              </a:ext>
            </a:extLst>
          </p:cNvPr>
          <p:cNvSpPr txBox="1"/>
          <p:nvPr/>
        </p:nvSpPr>
        <p:spPr>
          <a:xfrm>
            <a:off x="242597" y="1107514"/>
            <a:ext cx="11625316" cy="5262979"/>
          </a:xfrm>
          <a:prstGeom prst="rect">
            <a:avLst/>
          </a:prstGeom>
          <a:noFill/>
        </p:spPr>
        <p:txBody>
          <a:bodyPr wrap="square" rtlCol="0">
            <a:spAutoFit/>
          </a:bodyPr>
          <a:lstStyle/>
          <a:p>
            <a:r>
              <a:rPr lang="en-IN" sz="1600" dirty="0">
                <a:latin typeface="Calibri" panose="020F0502020204030204" pitchFamily="34" charset="0"/>
                <a:ea typeface="Calibri" panose="020F0502020204030204" pitchFamily="34" charset="0"/>
                <a:cs typeface="Calibri" panose="020F0502020204030204" pitchFamily="34" charset="0"/>
              </a:rPr>
              <a:t>[1]. Ahmad Safari, </a:t>
            </a:r>
            <a:r>
              <a:rPr lang="en-IN" sz="1600" dirty="0" err="1">
                <a:latin typeface="Calibri" panose="020F0502020204030204" pitchFamily="34" charset="0"/>
                <a:ea typeface="Calibri" panose="020F0502020204030204" pitchFamily="34" charset="0"/>
                <a:cs typeface="Calibri" panose="020F0502020204030204" pitchFamily="34" charset="0"/>
              </a:rPr>
              <a:t>Qifa</a:t>
            </a:r>
            <a:r>
              <a:rPr lang="en-IN" sz="1600" dirty="0">
                <a:latin typeface="Calibri" panose="020F0502020204030204" pitchFamily="34" charset="0"/>
                <a:ea typeface="Calibri" panose="020F0502020204030204" pitchFamily="34" charset="0"/>
                <a:cs typeface="Calibri" panose="020F0502020204030204" pitchFamily="34" charset="0"/>
              </a:rPr>
              <a:t> Zhou, </a:t>
            </a:r>
            <a:r>
              <a:rPr lang="en-IN" sz="1600" dirty="0" err="1">
                <a:latin typeface="Calibri" panose="020F0502020204030204" pitchFamily="34" charset="0"/>
                <a:ea typeface="Calibri" panose="020F0502020204030204" pitchFamily="34" charset="0"/>
                <a:cs typeface="Calibri" panose="020F0502020204030204" pitchFamily="34" charset="0"/>
              </a:rPr>
              <a:t>Yushun</a:t>
            </a:r>
            <a:r>
              <a:rPr lang="en-IN" sz="1600" dirty="0">
                <a:latin typeface="Calibri" panose="020F0502020204030204" pitchFamily="34" charset="0"/>
                <a:ea typeface="Calibri" panose="020F0502020204030204" pitchFamily="34" charset="0"/>
                <a:cs typeface="Calibri" panose="020F0502020204030204" pitchFamily="34" charset="0"/>
              </a:rPr>
              <a:t> Zeng, and Jack D. Leber. Advances in the development of Pb-free piezoelectric materials for transducer applications. Published by Japanese Journal of Applied Physics – 2023. </a:t>
            </a:r>
          </a:p>
          <a:p>
            <a:endParaRPr lang="en-IN" sz="1600" dirty="0">
              <a:latin typeface="Calibri" panose="020F0502020204030204" pitchFamily="34" charset="0"/>
              <a:ea typeface="Calibri" panose="020F0502020204030204" pitchFamily="34" charset="0"/>
              <a:cs typeface="Calibri" panose="020F0502020204030204" pitchFamily="34" charset="0"/>
            </a:endParaRPr>
          </a:p>
          <a:p>
            <a:r>
              <a:rPr lang="en-IN" sz="1600" dirty="0">
                <a:latin typeface="Calibri" panose="020F0502020204030204" pitchFamily="34" charset="0"/>
                <a:ea typeface="Calibri" panose="020F0502020204030204" pitchFamily="34" charset="0"/>
                <a:cs typeface="Calibri" panose="020F0502020204030204" pitchFamily="34" charset="0"/>
              </a:rPr>
              <a:t>[2]. Dan Zhou, Kwok Ho Lam, Yan Chen, </a:t>
            </a:r>
            <a:r>
              <a:rPr lang="en-IN" sz="1600" dirty="0" err="1">
                <a:latin typeface="Calibri" panose="020F0502020204030204" pitchFamily="34" charset="0"/>
                <a:ea typeface="Calibri" panose="020F0502020204030204" pitchFamily="34" charset="0"/>
                <a:cs typeface="Calibri" panose="020F0502020204030204" pitchFamily="34" charset="0"/>
              </a:rPr>
              <a:t>Qinhui</a:t>
            </a:r>
            <a:r>
              <a:rPr lang="en-IN" sz="1600" dirty="0">
                <a:latin typeface="Calibri" panose="020F0502020204030204" pitchFamily="34" charset="0"/>
                <a:ea typeface="Calibri" panose="020F0502020204030204" pitchFamily="34" charset="0"/>
                <a:cs typeface="Calibri" panose="020F0502020204030204" pitchFamily="34" charset="0"/>
              </a:rPr>
              <a:t> Zhang, Yat Ching Chiu, </a:t>
            </a:r>
            <a:r>
              <a:rPr lang="en-IN" sz="1600" dirty="0" err="1">
                <a:latin typeface="Calibri" panose="020F0502020204030204" pitchFamily="34" charset="0"/>
                <a:ea typeface="Calibri" panose="020F0502020204030204" pitchFamily="34" charset="0"/>
                <a:cs typeface="Calibri" panose="020F0502020204030204" pitchFamily="34" charset="0"/>
              </a:rPr>
              <a:t>HaosU</a:t>
            </a:r>
            <a:r>
              <a:rPr lang="en-IN" sz="1600" dirty="0">
                <a:latin typeface="Calibri" panose="020F0502020204030204" pitchFamily="34" charset="0"/>
                <a:ea typeface="Calibri" panose="020F0502020204030204" pitchFamily="34" charset="0"/>
                <a:cs typeface="Calibri" panose="020F0502020204030204" pitchFamily="34" charset="0"/>
              </a:rPr>
              <a:t> Luo, </a:t>
            </a:r>
            <a:r>
              <a:rPr lang="en-IN" sz="1600" dirty="0" err="1">
                <a:latin typeface="Calibri" panose="020F0502020204030204" pitchFamily="34" charset="0"/>
                <a:ea typeface="Calibri" panose="020F0502020204030204" pitchFamily="34" charset="0"/>
                <a:cs typeface="Calibri" panose="020F0502020204030204" pitchFamily="34" charset="0"/>
              </a:rPr>
              <a:t>Jiyan</a:t>
            </a:r>
            <a:r>
              <a:rPr lang="en-IN" sz="1600" dirty="0">
                <a:latin typeface="Calibri" panose="020F0502020204030204" pitchFamily="34" charset="0"/>
                <a:ea typeface="Calibri" panose="020F0502020204030204" pitchFamily="34" charset="0"/>
                <a:cs typeface="Calibri" panose="020F0502020204030204" pitchFamily="34" charset="0"/>
              </a:rPr>
              <a:t> Dai, Helen Lai </a:t>
            </a:r>
            <a:r>
              <a:rPr lang="en-IN" sz="1600" dirty="0" err="1">
                <a:latin typeface="Calibri" panose="020F0502020204030204" pitchFamily="34" charset="0"/>
                <a:ea typeface="Calibri" panose="020F0502020204030204" pitchFamily="34" charset="0"/>
                <a:cs typeface="Calibri" panose="020F0502020204030204" pitchFamily="34" charset="0"/>
              </a:rPr>
              <a:t>Wa</a:t>
            </a:r>
            <a:r>
              <a:rPr lang="en-IN" sz="1600" dirty="0">
                <a:latin typeface="Calibri" panose="020F0502020204030204" pitchFamily="34" charset="0"/>
                <a:ea typeface="Calibri" panose="020F0502020204030204" pitchFamily="34" charset="0"/>
                <a:cs typeface="Calibri" panose="020F0502020204030204" pitchFamily="34" charset="0"/>
              </a:rPr>
              <a:t> Chan. Lead-free piezoelectric single crystal based 1–3 composites for ultrasonic transducer applications. Published by Elsevier B.V-2012. </a:t>
            </a:r>
          </a:p>
          <a:p>
            <a:endParaRPr lang="en-IN" sz="1600" dirty="0">
              <a:latin typeface="Calibri" panose="020F0502020204030204" pitchFamily="34" charset="0"/>
              <a:ea typeface="Calibri" panose="020F0502020204030204" pitchFamily="34" charset="0"/>
              <a:cs typeface="Calibri" panose="020F0502020204030204" pitchFamily="34" charset="0"/>
            </a:endParaRPr>
          </a:p>
          <a:p>
            <a:r>
              <a:rPr lang="en-IN" sz="1600" dirty="0">
                <a:latin typeface="Calibri" panose="020F0502020204030204" pitchFamily="34" charset="0"/>
                <a:ea typeface="Calibri" panose="020F0502020204030204" pitchFamily="34" charset="0"/>
                <a:cs typeface="Calibri" panose="020F0502020204030204" pitchFamily="34" charset="0"/>
              </a:rPr>
              <a:t>[3]. V. E. Ogbonna, A. P. I. Popoola and O. M. Popoola. Piezoelectric ceramic materials on transducer technology for energy harvesting. Published by Frontiers in Energy Research -22 December 2022. </a:t>
            </a:r>
          </a:p>
          <a:p>
            <a:endParaRPr lang="en-IN" sz="1600" dirty="0">
              <a:latin typeface="Calibri" panose="020F0502020204030204" pitchFamily="34" charset="0"/>
              <a:ea typeface="Calibri" panose="020F0502020204030204" pitchFamily="34" charset="0"/>
              <a:cs typeface="Calibri" panose="020F0502020204030204" pitchFamily="34" charset="0"/>
            </a:endParaRPr>
          </a:p>
          <a:p>
            <a:r>
              <a:rPr lang="en-IN" sz="1600" dirty="0">
                <a:latin typeface="Calibri" panose="020F0502020204030204" pitchFamily="34" charset="0"/>
                <a:ea typeface="Calibri" panose="020F0502020204030204" pitchFamily="34" charset="0"/>
                <a:cs typeface="Calibri" panose="020F0502020204030204" pitchFamily="34" charset="0"/>
              </a:rPr>
              <a:t>[4]. </a:t>
            </a:r>
            <a:r>
              <a:rPr lang="en-IN" sz="1600" dirty="0" err="1">
                <a:latin typeface="Calibri" panose="020F0502020204030204" pitchFamily="34" charset="0"/>
                <a:ea typeface="Calibri" panose="020F0502020204030204" pitchFamily="34" charset="0"/>
                <a:cs typeface="Calibri" panose="020F0502020204030204" pitchFamily="34" charset="0"/>
              </a:rPr>
              <a:t>Thangavel</a:t>
            </a:r>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dirty="0" err="1">
                <a:latin typeface="Calibri" panose="020F0502020204030204" pitchFamily="34" charset="0"/>
                <a:ea typeface="Calibri" panose="020F0502020204030204" pitchFamily="34" charset="0"/>
                <a:cs typeface="Calibri" panose="020F0502020204030204" pitchFamily="34" charset="0"/>
              </a:rPr>
              <a:t>Vijayakanth</a:t>
            </a:r>
            <a:r>
              <a:rPr lang="en-IN" sz="1600" dirty="0">
                <a:latin typeface="Calibri" panose="020F0502020204030204" pitchFamily="34" charset="0"/>
                <a:ea typeface="Calibri" panose="020F0502020204030204" pitchFamily="34" charset="0"/>
                <a:cs typeface="Calibri" panose="020F0502020204030204" pitchFamily="34" charset="0"/>
              </a:rPr>
              <a:t>, Sudha Shankar, Gal Finkelstein-</a:t>
            </a:r>
            <a:r>
              <a:rPr lang="en-IN" sz="1600" dirty="0" err="1">
                <a:latin typeface="Calibri" panose="020F0502020204030204" pitchFamily="34" charset="0"/>
                <a:ea typeface="Calibri" panose="020F0502020204030204" pitchFamily="34" charset="0"/>
                <a:cs typeface="Calibri" panose="020F0502020204030204" pitchFamily="34" charset="0"/>
              </a:rPr>
              <a:t>Zuta</a:t>
            </a:r>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dirty="0" err="1">
                <a:latin typeface="Calibri" panose="020F0502020204030204" pitchFamily="34" charset="0"/>
                <a:ea typeface="Calibri" panose="020F0502020204030204" pitchFamily="34" charset="0"/>
                <a:cs typeface="Calibri" panose="020F0502020204030204" pitchFamily="34" charset="0"/>
              </a:rPr>
              <a:t>Sigal</a:t>
            </a:r>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dirty="0" err="1">
                <a:latin typeface="Calibri" panose="020F0502020204030204" pitchFamily="34" charset="0"/>
                <a:ea typeface="Calibri" panose="020F0502020204030204" pitchFamily="34" charset="0"/>
                <a:cs typeface="Calibri" panose="020F0502020204030204" pitchFamily="34" charset="0"/>
              </a:rPr>
              <a:t>Rencus</a:t>
            </a:r>
            <a:r>
              <a:rPr lang="en-IN" sz="1600" dirty="0">
                <a:latin typeface="Calibri" panose="020F0502020204030204" pitchFamily="34" charset="0"/>
                <a:ea typeface="Calibri" panose="020F0502020204030204" pitchFamily="34" charset="0"/>
                <a:cs typeface="Calibri" panose="020F0502020204030204" pitchFamily="34" charset="0"/>
              </a:rPr>
              <a:t>-Lazar, Sharon Gilead and Ehud Gazit. Perspectives on recent advancements in energy harvesting, sensing, and bio-medical applications of piezoelectric gels. Published by Chem Soc Rev - 20th April 2023. </a:t>
            </a:r>
          </a:p>
          <a:p>
            <a:endParaRPr lang="en-IN" sz="1600" dirty="0">
              <a:latin typeface="Calibri" panose="020F0502020204030204" pitchFamily="34" charset="0"/>
              <a:ea typeface="Calibri" panose="020F0502020204030204" pitchFamily="34" charset="0"/>
              <a:cs typeface="Calibri" panose="020F0502020204030204" pitchFamily="34" charset="0"/>
            </a:endParaRPr>
          </a:p>
          <a:p>
            <a:r>
              <a:rPr lang="en-IN" sz="1600" dirty="0">
                <a:latin typeface="Calibri" panose="020F0502020204030204" pitchFamily="34" charset="0"/>
                <a:ea typeface="Calibri" panose="020F0502020204030204" pitchFamily="34" charset="0"/>
                <a:cs typeface="Calibri" panose="020F0502020204030204" pitchFamily="34" charset="0"/>
              </a:rPr>
              <a:t>[5]. Cheng Yang. Distributed Piezoelectric Transducers and Their Applications in Structural Health Monitoring. Published by Universität Siegen – 2017. </a:t>
            </a:r>
          </a:p>
          <a:p>
            <a:endParaRPr lang="en-IN" sz="1600" dirty="0">
              <a:latin typeface="Calibri" panose="020F0502020204030204" pitchFamily="34" charset="0"/>
              <a:ea typeface="Calibri" panose="020F0502020204030204" pitchFamily="34" charset="0"/>
              <a:cs typeface="Calibri" panose="020F0502020204030204" pitchFamily="34" charset="0"/>
            </a:endParaRPr>
          </a:p>
          <a:p>
            <a:r>
              <a:rPr lang="en-IN" sz="1600" dirty="0">
                <a:latin typeface="Calibri" panose="020F0502020204030204" pitchFamily="34" charset="0"/>
                <a:ea typeface="Calibri" panose="020F0502020204030204" pitchFamily="34" charset="0"/>
                <a:cs typeface="Calibri" panose="020F0502020204030204" pitchFamily="34" charset="0"/>
              </a:rPr>
              <a:t>[6]. </a:t>
            </a:r>
            <a:r>
              <a:rPr lang="en-IN" sz="1600" dirty="0" err="1">
                <a:latin typeface="Calibri" panose="020F0502020204030204" pitchFamily="34" charset="0"/>
                <a:ea typeface="Calibri" panose="020F0502020204030204" pitchFamily="34" charset="0"/>
                <a:cs typeface="Calibri" panose="020F0502020204030204" pitchFamily="34" charset="0"/>
              </a:rPr>
              <a:t>Jiaqing</a:t>
            </a:r>
            <a:r>
              <a:rPr lang="en-IN" sz="1600" dirty="0">
                <a:latin typeface="Calibri" panose="020F0502020204030204" pitchFamily="34" charset="0"/>
                <a:ea typeface="Calibri" panose="020F0502020204030204" pitchFamily="34" charset="0"/>
                <a:cs typeface="Calibri" panose="020F0502020204030204" pitchFamily="34" charset="0"/>
              </a:rPr>
              <a:t> Liu, Guo Tian, </a:t>
            </a:r>
            <a:r>
              <a:rPr lang="en-IN" sz="1600" dirty="0" err="1">
                <a:latin typeface="Calibri" panose="020F0502020204030204" pitchFamily="34" charset="0"/>
                <a:ea typeface="Calibri" panose="020F0502020204030204" pitchFamily="34" charset="0"/>
                <a:cs typeface="Calibri" panose="020F0502020204030204" pitchFamily="34" charset="0"/>
              </a:rPr>
              <a:t>Weiqing</a:t>
            </a:r>
            <a:r>
              <a:rPr lang="en-IN" sz="1600" dirty="0">
                <a:latin typeface="Calibri" panose="020F0502020204030204" pitchFamily="34" charset="0"/>
                <a:ea typeface="Calibri" panose="020F0502020204030204" pitchFamily="34" charset="0"/>
                <a:cs typeface="Calibri" panose="020F0502020204030204" pitchFamily="34" charset="0"/>
              </a:rPr>
              <a:t> Yang, </a:t>
            </a:r>
            <a:r>
              <a:rPr lang="en-IN" sz="1600" dirty="0" err="1">
                <a:latin typeface="Calibri" panose="020F0502020204030204" pitchFamily="34" charset="0"/>
                <a:ea typeface="Calibri" panose="020F0502020204030204" pitchFamily="34" charset="0"/>
                <a:cs typeface="Calibri" panose="020F0502020204030204" pitchFamily="34" charset="0"/>
              </a:rPr>
              <a:t>Weili</a:t>
            </a:r>
            <a:r>
              <a:rPr lang="en-IN" sz="1600" dirty="0">
                <a:latin typeface="Calibri" panose="020F0502020204030204" pitchFamily="34" charset="0"/>
                <a:ea typeface="Calibri" panose="020F0502020204030204" pitchFamily="34" charset="0"/>
                <a:cs typeface="Calibri" panose="020F0502020204030204" pitchFamily="34" charset="0"/>
              </a:rPr>
              <a:t> Deng. Recent progress in flexible piezoelectric devices toward human-machine interactions. Published by Soft Science - 19 Dec 2022. </a:t>
            </a:r>
          </a:p>
          <a:p>
            <a:endParaRPr lang="en-IN" sz="1600" dirty="0">
              <a:latin typeface="Calibri" panose="020F0502020204030204" pitchFamily="34" charset="0"/>
              <a:ea typeface="Calibri" panose="020F0502020204030204" pitchFamily="34" charset="0"/>
              <a:cs typeface="Calibri" panose="020F0502020204030204" pitchFamily="34" charset="0"/>
            </a:endParaRPr>
          </a:p>
          <a:p>
            <a:r>
              <a:rPr lang="en-IN" sz="1600" dirty="0">
                <a:latin typeface="Calibri" panose="020F0502020204030204" pitchFamily="34" charset="0"/>
                <a:ea typeface="Calibri" panose="020F0502020204030204" pitchFamily="34" charset="0"/>
                <a:cs typeface="Calibri" panose="020F0502020204030204" pitchFamily="34" charset="0"/>
              </a:rPr>
              <a:t>[7]. </a:t>
            </a:r>
            <a:r>
              <a:rPr lang="en-IN" sz="1600" dirty="0" err="1">
                <a:latin typeface="Calibri" panose="020F0502020204030204" pitchFamily="34" charset="0"/>
                <a:ea typeface="Calibri" panose="020F0502020204030204" pitchFamily="34" charset="0"/>
                <a:cs typeface="Calibri" panose="020F0502020204030204" pitchFamily="34" charset="0"/>
              </a:rPr>
              <a:t>Shiqing</a:t>
            </a:r>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dirty="0" err="1">
                <a:latin typeface="Calibri" panose="020F0502020204030204" pitchFamily="34" charset="0"/>
                <a:ea typeface="Calibri" panose="020F0502020204030204" pitchFamily="34" charset="0"/>
                <a:cs typeface="Calibri" panose="020F0502020204030204" pitchFamily="34" charset="0"/>
              </a:rPr>
              <a:t>Liua</a:t>
            </a:r>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dirty="0" err="1">
                <a:latin typeface="Calibri" panose="020F0502020204030204" pitchFamily="34" charset="0"/>
                <a:ea typeface="Calibri" panose="020F0502020204030204" pitchFamily="34" charset="0"/>
                <a:cs typeface="Calibri" panose="020F0502020204030204" pitchFamily="34" charset="0"/>
              </a:rPr>
              <a:t>Shuyu</a:t>
            </a:r>
            <a:r>
              <a:rPr lang="en-IN" sz="1600" dirty="0">
                <a:latin typeface="Calibri" panose="020F0502020204030204" pitchFamily="34" charset="0"/>
                <a:ea typeface="Calibri" panose="020F0502020204030204" pitchFamily="34" charset="0"/>
                <a:cs typeface="Calibri" panose="020F0502020204030204" pitchFamily="34" charset="0"/>
              </a:rPr>
              <a:t> Lin. The analysis of the electro-mechanical model of the cylindrical radial composite piezoelectric ceramic transducer. Published by Elsevier – Sep 2009</a:t>
            </a:r>
          </a:p>
        </p:txBody>
      </p:sp>
    </p:spTree>
    <p:extLst>
      <p:ext uri="{BB962C8B-B14F-4D97-AF65-F5344CB8AC3E}">
        <p14:creationId xmlns:p14="http://schemas.microsoft.com/office/powerpoint/2010/main" val="366402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sz="5400" dirty="0">
                <a:latin typeface="Calibri" panose="020F0502020204030204" pitchFamily="34" charset="0"/>
                <a:ea typeface="Calibri" panose="020F0502020204030204" pitchFamily="34" charset="0"/>
                <a:cs typeface="Calibri" panose="020F0502020204030204" pitchFamily="34" charset="0"/>
              </a:rPr>
              <a:t>Thank You</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28</a:t>
            </a:fld>
            <a:endParaRPr lang="en-US" dirty="0"/>
          </a:p>
        </p:txBody>
      </p:sp>
    </p:spTree>
    <p:extLst>
      <p:ext uri="{BB962C8B-B14F-4D97-AF65-F5344CB8AC3E}">
        <p14:creationId xmlns:p14="http://schemas.microsoft.com/office/powerpoint/2010/main" val="672322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0" y="0"/>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idx="4294967295"/>
          </p:nvPr>
        </p:nvSpPr>
        <p:spPr>
          <a:xfrm>
            <a:off x="3694454" y="212777"/>
            <a:ext cx="5708602" cy="900584"/>
          </a:xfrm>
        </p:spPr>
        <p:txBody>
          <a:bodyPr vert="horz" wrap="square" lIns="0" tIns="0" rIns="0" bIns="0" rtlCol="0" anchor="b" anchorCtr="0">
            <a:normAutofit/>
          </a:bodyPr>
          <a:lstStyle/>
          <a:p>
            <a:pPr>
              <a:lnSpc>
                <a:spcPct val="100000"/>
              </a:lnSpc>
            </a:pPr>
            <a:r>
              <a:rPr lang="en-US" sz="5400" dirty="0">
                <a:latin typeface="Calibri" panose="020F0502020204030204" pitchFamily="34" charset="0"/>
                <a:ea typeface="Calibri" panose="020F0502020204030204" pitchFamily="34" charset="0"/>
                <a:cs typeface="Calibri" panose="020F0502020204030204" pitchFamily="34" charset="0"/>
              </a:rPr>
              <a:t>INTRODUCTION</a:t>
            </a:r>
            <a:endParaRPr lang="en-US" sz="54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body" sz="quarter" idx="4294967295"/>
          </p:nvPr>
        </p:nvSpPr>
        <p:spPr>
          <a:xfrm>
            <a:off x="688132" y="1447704"/>
            <a:ext cx="5473771" cy="5410291"/>
          </a:xfrm>
        </p:spPr>
        <p:txBody>
          <a:bodyPr vert="horz" wrap="square" lIns="0" tIns="0" rIns="0" bIns="0" rtlCol="0">
            <a:normAutofit lnSpcReduction="10000"/>
          </a:bodyPr>
          <a:lstStyle/>
          <a:p>
            <a:pPr algn="just">
              <a:lnSpc>
                <a:spcPct val="100000"/>
              </a:lnSpc>
              <a:buFont typeface="Wingdings" panose="05000000000000000000" pitchFamily="2" charset="2"/>
              <a:buChar char="Ø"/>
            </a:pPr>
            <a:r>
              <a:rPr lang="en-US" dirty="0">
                <a:solidFill>
                  <a:schemeClr val="tx1"/>
                </a:solidFill>
                <a:ea typeface="+mj-ea"/>
                <a:cs typeface="Times New Roman" panose="02020603050405020304" pitchFamily="18" charset="0"/>
              </a:rPr>
              <a:t>Ceramic piezoelectric transducers, also called piezoceramics, belong to a class of electronic components that are distinguished by their exceptional capability of converting mechanical motion from electrical energy and vice versa.</a:t>
            </a:r>
          </a:p>
          <a:p>
            <a:pPr algn="just">
              <a:lnSpc>
                <a:spcPct val="100000"/>
              </a:lnSpc>
              <a:buFont typeface="Wingdings" panose="05000000000000000000" pitchFamily="2" charset="2"/>
              <a:buChar char="Ø"/>
            </a:pPr>
            <a:r>
              <a:rPr lang="en-US" dirty="0">
                <a:solidFill>
                  <a:schemeClr val="tx1"/>
                </a:solidFill>
                <a:ea typeface="+mj-ea"/>
                <a:cs typeface="Times New Roman" panose="02020603050405020304" pitchFamily="18" charset="0"/>
              </a:rPr>
              <a:t>This feature results from the inherent ability of some ceramic materials to produce an electrical charge in response to mechanical stress or, on the other hand, to mechanically deform in response to an applied electrical voltage. This phenomenon is known as the piezoelectric effect.</a:t>
            </a:r>
          </a:p>
          <a:p>
            <a:pPr algn="just">
              <a:lnSpc>
                <a:spcPct val="100000"/>
              </a:lnSpc>
              <a:buFont typeface="Wingdings" panose="05000000000000000000" pitchFamily="2" charset="2"/>
              <a:buChar char="Ø"/>
            </a:pPr>
            <a:r>
              <a:rPr lang="en-US" dirty="0">
                <a:solidFill>
                  <a:schemeClr val="tx1"/>
                </a:solidFill>
                <a:ea typeface="+mj-ea"/>
                <a:cs typeface="Times New Roman" panose="02020603050405020304" pitchFamily="18" charset="0"/>
              </a:rPr>
              <a:t>These transducers are crafted from ceramic materials possessing a perovskite structure, with lead zirconate titanate (PZT) and barium titanate being prominent choices due to their robust piezoelectric characteristics. </a:t>
            </a:r>
          </a:p>
          <a:p>
            <a:pPr marL="0" indent="0" algn="just">
              <a:lnSpc>
                <a:spcPct val="100000"/>
              </a:lnSpc>
              <a:buNone/>
            </a:pPr>
            <a:endParaRPr lang="en-US" sz="2400" kern="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dirty="0">
              <a:solidFill>
                <a:schemeClr val="tx1">
                  <a:alpha val="80000"/>
                </a:schemeClr>
              </a:solidFill>
            </a:endParaRPr>
          </a:p>
        </p:txBody>
      </p:sp>
      <p:pic>
        <p:nvPicPr>
          <p:cNvPr id="1026" name="Picture 2" descr="piezoceramic transducers">
            <a:extLst>
              <a:ext uri="{FF2B5EF4-FFF2-40B4-BE49-F238E27FC236}">
                <a16:creationId xmlns:a16="http://schemas.microsoft.com/office/drawing/2014/main" id="{53CBE862-DAF9-0D9D-FCF0-96481F466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101" y="1474416"/>
            <a:ext cx="4237346" cy="28248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99F4A7-A8CF-B49F-919C-41939CC10FED}"/>
              </a:ext>
            </a:extLst>
          </p:cNvPr>
          <p:cNvSpPr txBox="1"/>
          <p:nvPr/>
        </p:nvSpPr>
        <p:spPr>
          <a:xfrm>
            <a:off x="7174014" y="4375098"/>
            <a:ext cx="4237346" cy="400110"/>
          </a:xfrm>
          <a:prstGeom prst="rect">
            <a:avLst/>
          </a:prstGeom>
          <a:noFill/>
        </p:spPr>
        <p:txBody>
          <a:bodyPr wrap="square" rtlCol="0">
            <a:spAutoFit/>
          </a:bodyPr>
          <a:lstStyle/>
          <a:p>
            <a:r>
              <a:rPr lang="en-IN" sz="1000" dirty="0">
                <a:latin typeface="Times New Roman" panose="02020603050405020304" pitchFamily="18" charset="0"/>
                <a:cs typeface="Times New Roman" panose="02020603050405020304" pitchFamily="18" charset="0"/>
              </a:rPr>
              <a:t>https://www.acoustics.co.uk/wp-content/uploads/2016/05/piezoceramic-transducers.jpg</a:t>
            </a:r>
          </a:p>
        </p:txBody>
      </p:sp>
    </p:spTree>
    <p:extLst>
      <p:ext uri="{BB962C8B-B14F-4D97-AF65-F5344CB8AC3E}">
        <p14:creationId xmlns:p14="http://schemas.microsoft.com/office/powerpoint/2010/main" val="3731842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idx="4294967295"/>
          </p:nvPr>
        </p:nvSpPr>
        <p:spPr>
          <a:xfrm>
            <a:off x="3694454" y="212777"/>
            <a:ext cx="5708602" cy="900584"/>
          </a:xfrm>
        </p:spPr>
        <p:txBody>
          <a:bodyPr vert="horz" wrap="square" lIns="0" tIns="0" rIns="0" bIns="0" rtlCol="0" anchor="b" anchorCtr="0">
            <a:normAutofit/>
          </a:bodyPr>
          <a:lstStyle/>
          <a:p>
            <a:pPr>
              <a:lnSpc>
                <a:spcPct val="100000"/>
              </a:lnSpc>
            </a:pPr>
            <a:r>
              <a:rPr lang="en-US" sz="5400" dirty="0">
                <a:latin typeface="Calibri" panose="020F0502020204030204" pitchFamily="34" charset="0"/>
                <a:ea typeface="Calibri" panose="020F0502020204030204" pitchFamily="34" charset="0"/>
                <a:cs typeface="Calibri" panose="020F0502020204030204" pitchFamily="34" charset="0"/>
              </a:rPr>
              <a:t>INTRODUCTION</a:t>
            </a:r>
            <a:endParaRPr lang="en-US" sz="54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body" sz="quarter" idx="4294967295"/>
          </p:nvPr>
        </p:nvSpPr>
        <p:spPr>
          <a:xfrm>
            <a:off x="688132" y="1447704"/>
            <a:ext cx="5473771" cy="3965463"/>
          </a:xfrm>
        </p:spPr>
        <p:txBody>
          <a:bodyPr vert="horz" wrap="square" lIns="0" tIns="0" rIns="0" bIns="0" rtlCol="0">
            <a:normAutofit/>
          </a:bodyPr>
          <a:lstStyle/>
          <a:p>
            <a:pPr algn="just">
              <a:lnSpc>
                <a:spcPct val="100000"/>
              </a:lnSpc>
              <a:buFont typeface="Wingdings" panose="05000000000000000000" pitchFamily="2" charset="2"/>
              <a:buChar char="Ø"/>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The fundamental principle behind their operation is relatively straightforward: when an electrical voltage is applied across the ceramic material, it triggers a change in its shape, leading to mechanical deformation. Conversely, when mechanical force or pressure is applied to the ceramic, it generates an electrical charge. </a:t>
            </a:r>
          </a:p>
          <a:p>
            <a:pPr algn="just">
              <a:lnSpc>
                <a:spcPct val="100000"/>
              </a:lnSpc>
              <a:buFont typeface="Wingdings" panose="05000000000000000000" pitchFamily="2" charset="2"/>
              <a:buChar char="Ø"/>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Lead zirconate titanate (PZT) is a common ceramic used for its strong piezoelectric properties. Typically, the ceramic is sandwiched between electrodes to facilitate the electrical connection</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dirty="0">
              <a:solidFill>
                <a:schemeClr val="tx1">
                  <a:alpha val="80000"/>
                </a:schemeClr>
              </a:solidFill>
            </a:endParaRPr>
          </a:p>
        </p:txBody>
      </p:sp>
      <p:pic>
        <p:nvPicPr>
          <p:cNvPr id="2050" name="Picture 2" descr="Structure of the piezoelectric ceramic disk and vibration of the transducer.">
            <a:extLst>
              <a:ext uri="{FF2B5EF4-FFF2-40B4-BE49-F238E27FC236}">
                <a16:creationId xmlns:a16="http://schemas.microsoft.com/office/drawing/2014/main" id="{BA989CCC-A0B6-1D11-3926-3D80339C81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1196" y="1606378"/>
            <a:ext cx="4435453" cy="16228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C1C9F10-A0D8-66C5-CD0F-8DDB1261987F}"/>
              </a:ext>
            </a:extLst>
          </p:cNvPr>
          <p:cNvSpPr txBox="1"/>
          <p:nvPr/>
        </p:nvSpPr>
        <p:spPr>
          <a:xfrm>
            <a:off x="7085424" y="3290496"/>
            <a:ext cx="4435453" cy="553998"/>
          </a:xfrm>
          <a:prstGeom prst="rect">
            <a:avLst/>
          </a:prstGeom>
          <a:noFill/>
        </p:spPr>
        <p:txBody>
          <a:bodyPr wrap="square" rtlCol="0">
            <a:spAutoFit/>
          </a:bodyPr>
          <a:lstStyle/>
          <a:p>
            <a:r>
              <a:rPr lang="en-IN" sz="1000" dirty="0">
                <a:latin typeface="Times New Roman" panose="02020603050405020304" pitchFamily="18" charset="0"/>
                <a:cs typeface="Times New Roman" panose="02020603050405020304" pitchFamily="18" charset="0"/>
              </a:rPr>
              <a:t>https://www.researchgate.net/publication/305509510/figure/fig2/AS:1011880017555458@1618262404404/Structure-of-the-piezoelectric-ceramic-disk-and-vibration-of-the-transducer.png</a:t>
            </a:r>
          </a:p>
        </p:txBody>
      </p:sp>
    </p:spTree>
    <p:extLst>
      <p:ext uri="{BB962C8B-B14F-4D97-AF65-F5344CB8AC3E}">
        <p14:creationId xmlns:p14="http://schemas.microsoft.com/office/powerpoint/2010/main" val="876987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vert="horz" wrap="square" lIns="0" tIns="0" rIns="0" bIns="0" rtlCol="0" anchor="ctr">
            <a:normAutofit/>
          </a:bodyPr>
          <a:lstStyle/>
          <a:p>
            <a:pPr>
              <a:spcAft>
                <a:spcPts val="600"/>
              </a:spcAft>
            </a:pPr>
            <a:r>
              <a:rPr lang="en-US" dirty="0">
                <a:solidFill>
                  <a:schemeClr val="tx1">
                    <a:alpha val="80000"/>
                  </a:schemeClr>
                </a:solidFill>
              </a:rPr>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dirty="0">
              <a:solidFill>
                <a:schemeClr val="tx1">
                  <a:alpha val="80000"/>
                </a:schemeClr>
              </a:solidFill>
            </a:endParaRP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 name="TextBox 4">
            <a:extLst>
              <a:ext uri="{FF2B5EF4-FFF2-40B4-BE49-F238E27FC236}">
                <a16:creationId xmlns:a16="http://schemas.microsoft.com/office/drawing/2014/main" id="{FFFA6686-4580-D284-EA81-8FAC7C216928}"/>
              </a:ext>
            </a:extLst>
          </p:cNvPr>
          <p:cNvSpPr txBox="1"/>
          <p:nvPr/>
        </p:nvSpPr>
        <p:spPr>
          <a:xfrm>
            <a:off x="411892" y="1499286"/>
            <a:ext cx="5684108" cy="3939540"/>
          </a:xfrm>
          <a:prstGeom prst="rect">
            <a:avLst/>
          </a:prstGeom>
          <a:noFill/>
        </p:spPr>
        <p:txBody>
          <a:bodyPr wrap="square" rtlCol="0">
            <a:spAutoFit/>
          </a:bodyPr>
          <a:lstStyle/>
          <a:p>
            <a:pPr marL="228600" indent="-228600" algn="just">
              <a:spcBef>
                <a:spcPts val="1000"/>
              </a:spcBef>
              <a:spcAft>
                <a:spcPts val="800"/>
              </a:spcAf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There are certain materials that generate electric potential or voltage when a mechanical strain is applied to them or vise versa this effect is known as piezoelectric effect</a:t>
            </a:r>
          </a:p>
          <a:p>
            <a:pPr marL="228600" indent="-228600" algn="just">
              <a:spcBef>
                <a:spcPts val="1000"/>
              </a:spcBef>
              <a:spcAft>
                <a:spcPts val="800"/>
              </a:spcAf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It means that when the crystal is subjected to an external force in a fixed direction, the internal phenomenon is generated, and at the same time, opposite signs are generated on one of the two surfaces, when the external force is removed, the crystal returns to the uncharged state</a:t>
            </a:r>
          </a:p>
          <a:p>
            <a:pPr marL="228600" indent="-228600" algn="just">
              <a:spcBef>
                <a:spcPts val="1000"/>
              </a:spcBef>
              <a:spcAft>
                <a:spcPts val="800"/>
              </a:spcAft>
              <a:buFont typeface="Wingdings" panose="05000000000000000000" pitchFamily="2" charset="2"/>
              <a:buChar char="Ø"/>
            </a:pPr>
            <a:endParaRPr lang="en-US" sz="2000" dirty="0">
              <a:latin typeface="Times New Roman" panose="02020603050405020304" pitchFamily="18" charset="0"/>
              <a:ea typeface="+mj-ea"/>
              <a:cs typeface="Times New Roman" panose="02020603050405020304" pitchFamily="18" charset="0"/>
            </a:endParaRPr>
          </a:p>
        </p:txBody>
      </p:sp>
      <p:sp>
        <p:nvSpPr>
          <p:cNvPr id="7" name="TextBox 6">
            <a:extLst>
              <a:ext uri="{FF2B5EF4-FFF2-40B4-BE49-F238E27FC236}">
                <a16:creationId xmlns:a16="http://schemas.microsoft.com/office/drawing/2014/main" id="{28E50935-ECFC-6E6C-0B70-0F811A230EB8}"/>
              </a:ext>
            </a:extLst>
          </p:cNvPr>
          <p:cNvSpPr txBox="1"/>
          <p:nvPr/>
        </p:nvSpPr>
        <p:spPr>
          <a:xfrm>
            <a:off x="1260390" y="287984"/>
            <a:ext cx="8941846" cy="923330"/>
          </a:xfrm>
          <a:prstGeom prst="rect">
            <a:avLst/>
          </a:prstGeom>
          <a:noFill/>
        </p:spPr>
        <p:txBody>
          <a:bodyPr wrap="square" rtlCol="0">
            <a:spAutoFit/>
          </a:bodyPr>
          <a:lstStyle/>
          <a:p>
            <a:pPr>
              <a:spcBef>
                <a:spcPct val="0"/>
              </a:spcBef>
            </a:pPr>
            <a:r>
              <a:rPr lang="en-IN" sz="5400" dirty="0">
                <a:latin typeface="Calibri" panose="020F0502020204030204" pitchFamily="34" charset="0"/>
                <a:ea typeface="Calibri" panose="020F0502020204030204" pitchFamily="34" charset="0"/>
                <a:cs typeface="Calibri" panose="020F0502020204030204" pitchFamily="34" charset="0"/>
              </a:rPr>
              <a:t>PIEZOELECTRIC EFFECT</a:t>
            </a:r>
          </a:p>
        </p:txBody>
      </p:sp>
      <p:pic>
        <p:nvPicPr>
          <p:cNvPr id="3074" name="Picture 2" descr="piezoelectric effect-">
            <a:extLst>
              <a:ext uri="{FF2B5EF4-FFF2-40B4-BE49-F238E27FC236}">
                <a16:creationId xmlns:a16="http://schemas.microsoft.com/office/drawing/2014/main" id="{A3ED82AB-39D1-EDB4-40F7-654998155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755" y="1499286"/>
            <a:ext cx="5275440" cy="38348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4ABB43E-EA8C-D6E7-FE75-19C548946E25}"/>
              </a:ext>
            </a:extLst>
          </p:cNvPr>
          <p:cNvSpPr txBox="1"/>
          <p:nvPr/>
        </p:nvSpPr>
        <p:spPr>
          <a:xfrm>
            <a:off x="7850171" y="5358714"/>
            <a:ext cx="2751790" cy="400110"/>
          </a:xfrm>
          <a:prstGeom prst="rect">
            <a:avLst/>
          </a:prstGeom>
          <a:noFill/>
        </p:spPr>
        <p:txBody>
          <a:bodyPr wrap="square" rtlCol="0">
            <a:spAutoFit/>
          </a:bodyPr>
          <a:lstStyle/>
          <a:p>
            <a:r>
              <a:rPr lang="en-IN" sz="1000" dirty="0"/>
              <a:t>https://www.he-shuai.com/wp-content/uploads/2021/02/piezoelectric-effect-.jpg</a:t>
            </a:r>
          </a:p>
        </p:txBody>
      </p:sp>
    </p:spTree>
    <p:extLst>
      <p:ext uri="{BB962C8B-B14F-4D97-AF65-F5344CB8AC3E}">
        <p14:creationId xmlns:p14="http://schemas.microsoft.com/office/powerpoint/2010/main" val="925676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vert="horz" wrap="square" lIns="0" tIns="0" rIns="0" bIns="0" rtlCol="0" anchor="ctr">
            <a:normAutofit/>
          </a:bodyPr>
          <a:lstStyle/>
          <a:p>
            <a:pPr>
              <a:spcAft>
                <a:spcPts val="600"/>
              </a:spcAft>
            </a:pPr>
            <a:r>
              <a:rPr lang="en-US" dirty="0">
                <a:solidFill>
                  <a:schemeClr val="tx1">
                    <a:alpha val="80000"/>
                  </a:schemeClr>
                </a:solidFill>
              </a:rPr>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dirty="0">
              <a:solidFill>
                <a:schemeClr val="tx1">
                  <a:alpha val="80000"/>
                </a:schemeClr>
              </a:solidFill>
            </a:endParaRP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 name="TextBox 4">
            <a:extLst>
              <a:ext uri="{FF2B5EF4-FFF2-40B4-BE49-F238E27FC236}">
                <a16:creationId xmlns:a16="http://schemas.microsoft.com/office/drawing/2014/main" id="{FFFA6686-4580-D284-EA81-8FAC7C216928}"/>
              </a:ext>
            </a:extLst>
          </p:cNvPr>
          <p:cNvSpPr txBox="1"/>
          <p:nvPr/>
        </p:nvSpPr>
        <p:spPr>
          <a:xfrm>
            <a:off x="411892" y="1499286"/>
            <a:ext cx="5684108" cy="4555093"/>
          </a:xfrm>
          <a:prstGeom prst="rect">
            <a:avLst/>
          </a:prstGeom>
          <a:noFill/>
        </p:spPr>
        <p:txBody>
          <a:bodyPr wrap="square" rtlCol="0">
            <a:spAutoFit/>
          </a:bodyPr>
          <a:lstStyle/>
          <a:p>
            <a:pPr marL="228600" indent="-228600" algn="just">
              <a:spcBef>
                <a:spcPts val="1000"/>
              </a:spcBef>
              <a:spcAft>
                <a:spcPts val="800"/>
              </a:spcAf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Piezoelectric Transducer works with the principle of piezoelectricity. The faces of piezoelectric material, usually quartz, are coated with a thin layer of conducting material such as silver. </a:t>
            </a:r>
          </a:p>
          <a:p>
            <a:pPr marL="228600" indent="-228600" algn="just">
              <a:spcBef>
                <a:spcPts val="1000"/>
              </a:spcBef>
              <a:spcAft>
                <a:spcPts val="800"/>
              </a:spcAf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When stress is applied the ions in the material move towards one of the conducting surfaces while moving away from the other. This results in the generation of charge. This charge is used for the calibration of stress. </a:t>
            </a:r>
          </a:p>
          <a:p>
            <a:pPr marL="228600" indent="-228600" algn="just">
              <a:spcBef>
                <a:spcPts val="1000"/>
              </a:spcBef>
              <a:spcAft>
                <a:spcPts val="800"/>
              </a:spcAf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The polarity of the produced charge depends upon the direction of the applied stress. Stress can be applied in two forms Compressive stress and Tensile stress as shown below</a:t>
            </a:r>
            <a:r>
              <a:rPr lang="en-US" sz="2000" dirty="0">
                <a:latin typeface="Times New Roman" panose="02020603050405020304" pitchFamily="18" charset="0"/>
                <a:ea typeface="+mj-ea"/>
                <a:cs typeface="Times New Roman" panose="02020603050405020304" pitchFamily="18" charset="0"/>
              </a:rPr>
              <a:t>.</a:t>
            </a:r>
            <a:endParaRPr lang="en-IN" sz="2000" dirty="0">
              <a:latin typeface="Times New Roman" panose="02020603050405020304" pitchFamily="18" charset="0"/>
              <a:ea typeface="+mj-ea"/>
              <a:cs typeface="Times New Roman" panose="02020603050405020304" pitchFamily="18" charset="0"/>
            </a:endParaRPr>
          </a:p>
        </p:txBody>
      </p:sp>
      <p:sp>
        <p:nvSpPr>
          <p:cNvPr id="7" name="TextBox 6">
            <a:extLst>
              <a:ext uri="{FF2B5EF4-FFF2-40B4-BE49-F238E27FC236}">
                <a16:creationId xmlns:a16="http://schemas.microsoft.com/office/drawing/2014/main" id="{28E50935-ECFC-6E6C-0B70-0F811A230EB8}"/>
              </a:ext>
            </a:extLst>
          </p:cNvPr>
          <p:cNvSpPr txBox="1"/>
          <p:nvPr/>
        </p:nvSpPr>
        <p:spPr>
          <a:xfrm>
            <a:off x="2219770" y="287984"/>
            <a:ext cx="7982465" cy="923330"/>
          </a:xfrm>
          <a:prstGeom prst="rect">
            <a:avLst/>
          </a:prstGeom>
          <a:noFill/>
        </p:spPr>
        <p:txBody>
          <a:bodyPr wrap="square" rtlCol="0">
            <a:spAutoFit/>
          </a:bodyPr>
          <a:lstStyle/>
          <a:p>
            <a:pPr>
              <a:spcBef>
                <a:spcPct val="0"/>
              </a:spcBef>
            </a:pPr>
            <a:r>
              <a:rPr lang="en-IN" sz="5400" dirty="0">
                <a:latin typeface="Calibri" panose="020F0502020204030204" pitchFamily="34" charset="0"/>
                <a:ea typeface="Calibri" panose="020F0502020204030204" pitchFamily="34" charset="0"/>
                <a:cs typeface="Calibri" panose="020F0502020204030204" pitchFamily="34" charset="0"/>
              </a:rPr>
              <a:t>WORKING PRINCIPLE</a:t>
            </a:r>
          </a:p>
        </p:txBody>
      </p:sp>
      <p:pic>
        <p:nvPicPr>
          <p:cNvPr id="6" name="Picture 2">
            <a:extLst>
              <a:ext uri="{FF2B5EF4-FFF2-40B4-BE49-F238E27FC236}">
                <a16:creationId xmlns:a16="http://schemas.microsoft.com/office/drawing/2014/main" id="{468A599F-3EAB-F78B-8FE0-079D6016F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0915" y="1577206"/>
            <a:ext cx="4538735" cy="40311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4C2FDE-E6D7-B2CC-ABEF-23BAF81ACA38}"/>
              </a:ext>
            </a:extLst>
          </p:cNvPr>
          <p:cNvSpPr txBox="1"/>
          <p:nvPr/>
        </p:nvSpPr>
        <p:spPr>
          <a:xfrm>
            <a:off x="6760914" y="5657027"/>
            <a:ext cx="4538735" cy="400110"/>
          </a:xfrm>
          <a:prstGeom prst="rect">
            <a:avLst/>
          </a:prstGeom>
          <a:noFill/>
        </p:spPr>
        <p:txBody>
          <a:bodyPr wrap="square" rtlCol="0">
            <a:spAutoFit/>
          </a:bodyPr>
          <a:lstStyle/>
          <a:p>
            <a:r>
              <a:rPr lang="en-IN" sz="1000" dirty="0">
                <a:latin typeface="Times New Roman" panose="02020603050405020304" pitchFamily="18" charset="0"/>
                <a:cs typeface="Times New Roman" panose="02020603050405020304" pitchFamily="18" charset="0"/>
              </a:rPr>
              <a:t>https://journals.sagepub.com/cms/10.1177/1528083719870197/asset/images/large/10.1177_1528083719870197-fig1.jpeg</a:t>
            </a:r>
          </a:p>
        </p:txBody>
      </p:sp>
    </p:spTree>
    <p:extLst>
      <p:ext uri="{BB962C8B-B14F-4D97-AF65-F5344CB8AC3E}">
        <p14:creationId xmlns:p14="http://schemas.microsoft.com/office/powerpoint/2010/main" val="3463240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vert="horz" wrap="square" lIns="0" tIns="0" rIns="0" bIns="0" rtlCol="0" anchor="ctr">
            <a:normAutofit/>
          </a:bodyPr>
          <a:lstStyle/>
          <a:p>
            <a:pPr>
              <a:spcAft>
                <a:spcPts val="600"/>
              </a:spcAft>
            </a:pPr>
            <a:r>
              <a:rPr lang="en-US" dirty="0">
                <a:solidFill>
                  <a:schemeClr val="tx1">
                    <a:alpha val="80000"/>
                  </a:schemeClr>
                </a:solidFill>
              </a:rPr>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dirty="0">
              <a:solidFill>
                <a:schemeClr val="tx1">
                  <a:alpha val="80000"/>
                </a:schemeClr>
              </a:solidFill>
            </a:endParaRP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 name="TextBox 4">
            <a:extLst>
              <a:ext uri="{FF2B5EF4-FFF2-40B4-BE49-F238E27FC236}">
                <a16:creationId xmlns:a16="http://schemas.microsoft.com/office/drawing/2014/main" id="{FFFA6686-4580-D284-EA81-8FAC7C216928}"/>
              </a:ext>
            </a:extLst>
          </p:cNvPr>
          <p:cNvSpPr txBox="1"/>
          <p:nvPr/>
        </p:nvSpPr>
        <p:spPr>
          <a:xfrm>
            <a:off x="623179" y="1275161"/>
            <a:ext cx="5938108" cy="4708981"/>
          </a:xfrm>
          <a:prstGeom prst="rect">
            <a:avLst/>
          </a:prstGeom>
          <a:noFill/>
        </p:spPr>
        <p:txBody>
          <a:bodyPr wrap="square" rtlCol="0">
            <a:spAutoFit/>
          </a:bodyPr>
          <a:lstStyle/>
          <a:p>
            <a:pPr algn="ctr">
              <a:spcBef>
                <a:spcPts val="1000"/>
              </a:spcBef>
              <a:spcAft>
                <a:spcPts val="800"/>
              </a:spcAft>
            </a:pPr>
            <a:r>
              <a:rPr lang="en-IN" sz="2000" dirty="0">
                <a:latin typeface="Calibri" panose="020F0502020204030204" pitchFamily="34" charset="0"/>
                <a:ea typeface="Calibri" panose="020F0502020204030204" pitchFamily="34" charset="0"/>
                <a:cs typeface="Calibri" panose="020F0502020204030204" pitchFamily="34" charset="0"/>
              </a:rPr>
              <a:t>SYNTHETIC PIEZO-CERAMICS</a:t>
            </a:r>
          </a:p>
          <a:p>
            <a:pPr marL="228600" indent="-228600" algn="just">
              <a:spcBef>
                <a:spcPts val="1000"/>
              </a:spcBef>
              <a:spcAft>
                <a:spcPts val="800"/>
              </a:spcAft>
              <a:buFont typeface="Wingdings" panose="05000000000000000000" pitchFamily="2" charset="2"/>
              <a:buChar char="Ø"/>
            </a:pPr>
            <a:r>
              <a:rPr lang="en-IN" sz="2000" dirty="0">
                <a:latin typeface="Calibri" panose="020F0502020204030204" pitchFamily="34" charset="0"/>
                <a:ea typeface="Calibri" panose="020F0502020204030204" pitchFamily="34" charset="0"/>
                <a:cs typeface="Calibri" panose="020F0502020204030204" pitchFamily="34" charset="0"/>
              </a:rPr>
              <a:t>Barium titanate (BaTiO3)</a:t>
            </a:r>
          </a:p>
          <a:p>
            <a:pPr marL="228600" indent="-228600" algn="just">
              <a:spcBef>
                <a:spcPts val="1000"/>
              </a:spcBef>
              <a:spcAft>
                <a:spcPts val="800"/>
              </a:spcAft>
              <a:buFont typeface="Wingdings" panose="05000000000000000000" pitchFamily="2" charset="2"/>
              <a:buChar char="Ø"/>
            </a:pPr>
            <a:r>
              <a:rPr lang="en-IN" sz="2000" dirty="0">
                <a:latin typeface="Calibri" panose="020F0502020204030204" pitchFamily="34" charset="0"/>
                <a:ea typeface="Calibri" panose="020F0502020204030204" pitchFamily="34" charset="0"/>
                <a:cs typeface="Calibri" panose="020F0502020204030204" pitchFamily="34" charset="0"/>
              </a:rPr>
              <a:t> Lead-zirconate-titanate (Pb[ZrxTi1−x]O3,  0 ≤ x ≤ 1)</a:t>
            </a:r>
          </a:p>
          <a:p>
            <a:pPr marL="228600" indent="-228600" algn="just">
              <a:spcBef>
                <a:spcPts val="1000"/>
              </a:spcBef>
              <a:spcAft>
                <a:spcPts val="800"/>
              </a:spcAft>
              <a:buFont typeface="Wingdings" panose="05000000000000000000" pitchFamily="2" charset="2"/>
              <a:buChar char="Ø"/>
            </a:pPr>
            <a:r>
              <a:rPr lang="en-IN" sz="2000" dirty="0">
                <a:latin typeface="Calibri" panose="020F0502020204030204" pitchFamily="34" charset="0"/>
                <a:ea typeface="Calibri" panose="020F0502020204030204" pitchFamily="34" charset="0"/>
                <a:cs typeface="Calibri" panose="020F0502020204030204" pitchFamily="34" charset="0"/>
              </a:rPr>
              <a:t>Lead lanthanum Zirconate titanate (PLZT)  </a:t>
            </a:r>
          </a:p>
          <a:p>
            <a:pPr marL="228600" indent="-228600" algn="just">
              <a:spcBef>
                <a:spcPts val="1000"/>
              </a:spcBef>
              <a:spcAft>
                <a:spcPts val="800"/>
              </a:spcAft>
              <a:buFont typeface="Wingdings" panose="05000000000000000000" pitchFamily="2" charset="2"/>
              <a:buChar char="Ø"/>
            </a:pPr>
            <a:r>
              <a:rPr lang="en-IN" sz="2000" dirty="0">
                <a:latin typeface="Calibri" panose="020F0502020204030204" pitchFamily="34" charset="0"/>
                <a:ea typeface="Calibri" panose="020F0502020204030204" pitchFamily="34" charset="0"/>
                <a:cs typeface="Calibri" panose="020F0502020204030204" pitchFamily="34" charset="0"/>
              </a:rPr>
              <a:t>Sodium tungstate (Na2WO3)</a:t>
            </a:r>
          </a:p>
          <a:p>
            <a:pPr marL="228600" indent="-228600" algn="just">
              <a:spcBef>
                <a:spcPts val="1000"/>
              </a:spcBef>
              <a:spcAft>
                <a:spcPts val="800"/>
              </a:spcAft>
              <a:buFont typeface="Wingdings" panose="05000000000000000000" pitchFamily="2" charset="2"/>
              <a:buChar char="Ø"/>
            </a:pPr>
            <a:r>
              <a:rPr lang="en-IN" sz="2000" dirty="0">
                <a:latin typeface="Calibri" panose="020F0502020204030204" pitchFamily="34" charset="0"/>
                <a:ea typeface="Calibri" panose="020F0502020204030204" pitchFamily="34" charset="0"/>
                <a:cs typeface="Calibri" panose="020F0502020204030204" pitchFamily="34" charset="0"/>
              </a:rPr>
              <a:t>Ba2NaNb5O5 </a:t>
            </a:r>
          </a:p>
          <a:p>
            <a:pPr marL="228600" indent="-228600" algn="just">
              <a:spcBef>
                <a:spcPts val="1000"/>
              </a:spcBef>
              <a:spcAft>
                <a:spcPts val="800"/>
              </a:spcAft>
              <a:buFont typeface="Wingdings" panose="05000000000000000000" pitchFamily="2" charset="2"/>
              <a:buChar char="Ø"/>
            </a:pPr>
            <a:r>
              <a:rPr lang="en-IN" sz="2000" dirty="0">
                <a:latin typeface="Calibri" panose="020F0502020204030204" pitchFamily="34" charset="0"/>
                <a:ea typeface="Calibri" panose="020F0502020204030204" pitchFamily="34" charset="0"/>
                <a:cs typeface="Calibri" panose="020F0502020204030204" pitchFamily="34" charset="0"/>
              </a:rPr>
              <a:t>Pb2KNb5O15 </a:t>
            </a:r>
          </a:p>
          <a:p>
            <a:pPr marL="228600" indent="-228600" algn="just">
              <a:spcBef>
                <a:spcPts val="1000"/>
              </a:spcBef>
              <a:spcAft>
                <a:spcPts val="800"/>
              </a:spcAft>
              <a:buFont typeface="Wingdings" panose="05000000000000000000" pitchFamily="2" charset="2"/>
              <a:buChar char="Ø"/>
            </a:pPr>
            <a:r>
              <a:rPr lang="en-IN" sz="2000" dirty="0">
                <a:latin typeface="Calibri" panose="020F0502020204030204" pitchFamily="34" charset="0"/>
                <a:ea typeface="Calibri" panose="020F0502020204030204" pitchFamily="34" charset="0"/>
                <a:cs typeface="Calibri" panose="020F0502020204030204" pitchFamily="34" charset="0"/>
              </a:rPr>
              <a:t>Zinc oxide (</a:t>
            </a:r>
            <a:r>
              <a:rPr lang="en-IN" sz="2000" dirty="0" err="1">
                <a:latin typeface="Calibri" panose="020F0502020204030204" pitchFamily="34" charset="0"/>
                <a:ea typeface="Calibri" panose="020F0502020204030204" pitchFamily="34" charset="0"/>
                <a:cs typeface="Calibri" panose="020F0502020204030204" pitchFamily="34" charset="0"/>
              </a:rPr>
              <a:t>ZnO</a:t>
            </a:r>
            <a:r>
              <a:rPr lang="en-IN" sz="2000" dirty="0">
                <a:latin typeface="Calibri" panose="020F0502020204030204" pitchFamily="34" charset="0"/>
                <a:ea typeface="Calibri" panose="020F0502020204030204" pitchFamily="34" charset="0"/>
                <a:cs typeface="Calibri" panose="020F0502020204030204" pitchFamily="34" charset="0"/>
              </a:rPr>
              <a:t>)</a:t>
            </a:r>
          </a:p>
          <a:p>
            <a:pPr marL="228600" indent="-228600" algn="just">
              <a:spcBef>
                <a:spcPts val="1000"/>
              </a:spcBef>
              <a:spcAft>
                <a:spcPts val="800"/>
              </a:spcAft>
              <a:buFont typeface="Wingdings" panose="05000000000000000000" pitchFamily="2" charset="2"/>
              <a:buChar char="Ø"/>
            </a:pPr>
            <a:r>
              <a:rPr lang="en-IN" sz="2000" dirty="0">
                <a:latin typeface="Calibri" panose="020F0502020204030204" pitchFamily="34" charset="0"/>
                <a:ea typeface="Calibri" panose="020F0502020204030204" pitchFamily="34" charset="0"/>
                <a:cs typeface="Calibri" panose="020F0502020204030204" pitchFamily="34" charset="0"/>
              </a:rPr>
              <a:t>Potassium niobate (KNbO3)</a:t>
            </a:r>
          </a:p>
        </p:txBody>
      </p:sp>
      <p:sp>
        <p:nvSpPr>
          <p:cNvPr id="7" name="TextBox 6">
            <a:extLst>
              <a:ext uri="{FF2B5EF4-FFF2-40B4-BE49-F238E27FC236}">
                <a16:creationId xmlns:a16="http://schemas.microsoft.com/office/drawing/2014/main" id="{28E50935-ECFC-6E6C-0B70-0F811A230EB8}"/>
              </a:ext>
            </a:extLst>
          </p:cNvPr>
          <p:cNvSpPr txBox="1"/>
          <p:nvPr/>
        </p:nvSpPr>
        <p:spPr>
          <a:xfrm>
            <a:off x="4135297" y="145138"/>
            <a:ext cx="4130230" cy="923330"/>
          </a:xfrm>
          <a:prstGeom prst="rect">
            <a:avLst/>
          </a:prstGeom>
          <a:noFill/>
        </p:spPr>
        <p:txBody>
          <a:bodyPr wrap="square" rtlCol="0">
            <a:spAutoFit/>
          </a:bodyPr>
          <a:lstStyle/>
          <a:p>
            <a:pPr>
              <a:spcBef>
                <a:spcPct val="0"/>
              </a:spcBef>
            </a:pPr>
            <a:r>
              <a:rPr lang="en-IN" sz="5400" dirty="0">
                <a:latin typeface="Calibri" panose="020F0502020204030204" pitchFamily="34" charset="0"/>
                <a:ea typeface="Calibri" panose="020F0502020204030204" pitchFamily="34" charset="0"/>
                <a:cs typeface="Calibri" panose="020F0502020204030204" pitchFamily="34" charset="0"/>
              </a:rPr>
              <a:t>EXAMPLES</a:t>
            </a:r>
            <a:r>
              <a:rPr lang="en-IN" sz="5400" dirty="0">
                <a:latin typeface="Times New Roman" panose="02020603050405020304" pitchFamily="18" charset="0"/>
                <a:ea typeface="+mj-ea"/>
                <a:cs typeface="Times New Roman" panose="02020603050405020304" pitchFamily="18" charset="0"/>
              </a:rPr>
              <a:t> </a:t>
            </a:r>
          </a:p>
        </p:txBody>
      </p:sp>
      <p:sp>
        <p:nvSpPr>
          <p:cNvPr id="9" name="TextBox 8">
            <a:extLst>
              <a:ext uri="{FF2B5EF4-FFF2-40B4-BE49-F238E27FC236}">
                <a16:creationId xmlns:a16="http://schemas.microsoft.com/office/drawing/2014/main" id="{420C5974-69B5-C39C-8E74-1A9D138AE5F4}"/>
              </a:ext>
            </a:extLst>
          </p:cNvPr>
          <p:cNvSpPr txBox="1"/>
          <p:nvPr/>
        </p:nvSpPr>
        <p:spPr>
          <a:xfrm>
            <a:off x="7225313" y="1275161"/>
            <a:ext cx="4868075" cy="2554545"/>
          </a:xfrm>
          <a:prstGeom prst="rect">
            <a:avLst/>
          </a:prstGeom>
          <a:noFill/>
        </p:spPr>
        <p:txBody>
          <a:bodyPr wrap="square" rtlCol="0">
            <a:spAutoFit/>
          </a:bodyPr>
          <a:lstStyle/>
          <a:p>
            <a:pPr algn="ctr">
              <a:spcBef>
                <a:spcPts val="1000"/>
              </a:spcBef>
              <a:spcAft>
                <a:spcPts val="800"/>
              </a:spcAft>
            </a:pPr>
            <a:r>
              <a:rPr lang="en-IN" sz="2000" dirty="0">
                <a:latin typeface="Calibri" panose="020F0502020204030204" pitchFamily="34" charset="0"/>
                <a:ea typeface="Calibri" panose="020F0502020204030204" pitchFamily="34" charset="0"/>
                <a:cs typeface="Calibri" panose="020F0502020204030204" pitchFamily="34" charset="0"/>
              </a:rPr>
              <a:t>LEAD FREE PIEZO-CERAMICS</a:t>
            </a:r>
          </a:p>
          <a:p>
            <a:pPr marL="228600" indent="-228600" algn="just">
              <a:spcBef>
                <a:spcPts val="1000"/>
              </a:spcBef>
              <a:spcAft>
                <a:spcPts val="800"/>
              </a:spcAft>
              <a:buFont typeface="Wingdings" panose="05000000000000000000" pitchFamily="2" charset="2"/>
              <a:buChar char="Ø"/>
            </a:pPr>
            <a:r>
              <a:rPr lang="en-IN" sz="2000" dirty="0">
                <a:latin typeface="Calibri" panose="020F0502020204030204" pitchFamily="34" charset="0"/>
                <a:ea typeface="Calibri" panose="020F0502020204030204" pitchFamily="34" charset="0"/>
                <a:cs typeface="Calibri" panose="020F0502020204030204" pitchFamily="34" charset="0"/>
              </a:rPr>
              <a:t>Potassium–sodium niobate ((</a:t>
            </a:r>
            <a:r>
              <a:rPr lang="en-IN" sz="2000" dirty="0" err="1">
                <a:latin typeface="Calibri" panose="020F0502020204030204" pitchFamily="34" charset="0"/>
                <a:ea typeface="Calibri" panose="020F0502020204030204" pitchFamily="34" charset="0"/>
                <a:cs typeface="Calibri" panose="020F0502020204030204" pitchFamily="34" charset="0"/>
              </a:rPr>
              <a:t>K,Na</a:t>
            </a:r>
            <a:r>
              <a:rPr lang="en-IN" sz="2000" dirty="0">
                <a:latin typeface="Calibri" panose="020F0502020204030204" pitchFamily="34" charset="0"/>
                <a:ea typeface="Calibri" panose="020F0502020204030204" pitchFamily="34" charset="0"/>
                <a:cs typeface="Calibri" panose="020F0502020204030204" pitchFamily="34" charset="0"/>
              </a:rPr>
              <a:t>)NbO3) </a:t>
            </a:r>
          </a:p>
          <a:p>
            <a:pPr marL="228600" indent="-228600" algn="just">
              <a:spcBef>
                <a:spcPts val="1000"/>
              </a:spcBef>
              <a:spcAft>
                <a:spcPts val="800"/>
              </a:spcAft>
              <a:buFont typeface="Wingdings" panose="05000000000000000000" pitchFamily="2" charset="2"/>
              <a:buChar char="Ø"/>
            </a:pPr>
            <a:r>
              <a:rPr lang="en-IN" sz="2000" dirty="0">
                <a:latin typeface="Calibri" panose="020F0502020204030204" pitchFamily="34" charset="0"/>
                <a:ea typeface="Calibri" panose="020F0502020204030204" pitchFamily="34" charset="0"/>
                <a:cs typeface="Calibri" panose="020F0502020204030204" pitchFamily="34" charset="0"/>
              </a:rPr>
              <a:t>Bismuth sodium titanate (Bi0.5Na0.5)TiO3 </a:t>
            </a:r>
          </a:p>
          <a:p>
            <a:pPr marL="228600" indent="-228600" algn="just">
              <a:spcBef>
                <a:spcPts val="1000"/>
              </a:spcBef>
              <a:spcAft>
                <a:spcPts val="800"/>
              </a:spcAft>
              <a:buFont typeface="Wingdings" panose="05000000000000000000" pitchFamily="2" charset="2"/>
              <a:buChar char="Ø"/>
            </a:pPr>
            <a:r>
              <a:rPr lang="en-IN" sz="2000" dirty="0">
                <a:latin typeface="Calibri" panose="020F0502020204030204" pitchFamily="34" charset="0"/>
                <a:ea typeface="Calibri" panose="020F0502020204030204" pitchFamily="34" charset="0"/>
                <a:cs typeface="Calibri" panose="020F0502020204030204" pitchFamily="34" charset="0"/>
              </a:rPr>
              <a:t>Bismuth ferrite (BiFeO3)</a:t>
            </a:r>
          </a:p>
          <a:p>
            <a:pPr marL="228600" indent="-228600" algn="just">
              <a:spcBef>
                <a:spcPts val="1000"/>
              </a:spcBef>
              <a:spcAft>
                <a:spcPts val="800"/>
              </a:spcAft>
              <a:buFont typeface="Wingdings" panose="05000000000000000000" pitchFamily="2" charset="2"/>
              <a:buChar char="Ø"/>
            </a:pPr>
            <a:r>
              <a:rPr lang="en-IN" sz="2000" dirty="0">
                <a:latin typeface="Calibri" panose="020F0502020204030204" pitchFamily="34" charset="0"/>
                <a:ea typeface="Calibri" panose="020F0502020204030204" pitchFamily="34" charset="0"/>
                <a:cs typeface="Calibri" panose="020F0502020204030204" pitchFamily="34" charset="0"/>
              </a:rPr>
              <a:t>Bismuth titanate (Bi4Ti3O12)</a:t>
            </a:r>
          </a:p>
        </p:txBody>
      </p:sp>
    </p:spTree>
    <p:extLst>
      <p:ext uri="{BB962C8B-B14F-4D97-AF65-F5344CB8AC3E}">
        <p14:creationId xmlns:p14="http://schemas.microsoft.com/office/powerpoint/2010/main" val="2012650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8"/>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5" name="Title 1">
            <a:extLst>
              <a:ext uri="{FF2B5EF4-FFF2-40B4-BE49-F238E27FC236}">
                <a16:creationId xmlns:a16="http://schemas.microsoft.com/office/drawing/2014/main" id="{033730FE-B92C-5EDE-D492-2994357ED1AB}"/>
              </a:ext>
            </a:extLst>
          </p:cNvPr>
          <p:cNvSpPr txBox="1">
            <a:spLocks/>
          </p:cNvSpPr>
          <p:nvPr/>
        </p:nvSpPr>
        <p:spPr>
          <a:xfrm>
            <a:off x="550863" y="196900"/>
            <a:ext cx="11090274" cy="1332000"/>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GB" sz="5400" dirty="0">
                <a:latin typeface="Calibri" panose="020F0502020204030204" pitchFamily="34" charset="0"/>
                <a:ea typeface="Calibri" panose="020F0502020204030204" pitchFamily="34" charset="0"/>
                <a:cs typeface="Calibri" panose="020F0502020204030204" pitchFamily="34" charset="0"/>
              </a:rPr>
              <a:t>Ongoing Research and Advancements in Ceramic Piezoelectric Transducers</a:t>
            </a:r>
            <a:endParaRPr lang="LID4096" sz="54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0E7797D-E9D1-84F0-3EA5-0CCB928D19AE}"/>
              </a:ext>
            </a:extLst>
          </p:cNvPr>
          <p:cNvSpPr txBox="1"/>
          <p:nvPr/>
        </p:nvSpPr>
        <p:spPr>
          <a:xfrm>
            <a:off x="936395" y="2053564"/>
            <a:ext cx="5233711" cy="4247317"/>
          </a:xfrm>
          <a:prstGeom prst="rect">
            <a:avLst/>
          </a:prstGeom>
          <a:noFill/>
        </p:spPr>
        <p:txBody>
          <a:bodyPr wrap="square">
            <a:spAutoFit/>
          </a:bodyPr>
          <a:lstStyle/>
          <a:p>
            <a:pPr marL="285750" indent="-285750" algn="jus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Lead-based materials used in electronics are causing global concerns due to their toxicity. </a:t>
            </a:r>
          </a:p>
          <a:p>
            <a:pPr marL="285750" indent="-285750" algn="just">
              <a:buFont typeface="Arial" panose="020B0604020202020204" pitchFamily="34" charset="0"/>
              <a:buChar char="•"/>
            </a:pPr>
            <a:endParaRPr lang="en-GB"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Recent research focuses on lead-free alternatives like BaTiO3 (BT), (Bi0.5Na0.5)TiO3 (BNT), and (K0.5,Na0.5)NbO3 (KNN), showing good piezoelectric activity. Modifications with BaZrO3 and (Bi0.5,K0.5)HfO3 enhance their properties, providing hope for safer options. </a:t>
            </a:r>
          </a:p>
          <a:p>
            <a:pPr marL="285750" indent="-285750" algn="just">
              <a:buFont typeface="Arial" panose="020B0604020202020204" pitchFamily="34" charset="0"/>
              <a:buChar char="•"/>
            </a:pPr>
            <a:endParaRPr lang="en-GB"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Ongoing development in lead-free materials is getting us closer to practical use, especially in creating reproducible lead-free piezoelectric compositions for various applications, including low- to high-power transducers.</a:t>
            </a:r>
            <a:endParaRPr lang="LID4096"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D9BE8A37-5E53-6CB6-A157-4920912EF320}"/>
              </a:ext>
            </a:extLst>
          </p:cNvPr>
          <p:cNvPicPr>
            <a:picLocks noChangeAspect="1"/>
          </p:cNvPicPr>
          <p:nvPr/>
        </p:nvPicPr>
        <p:blipFill>
          <a:blip r:embed="rId4"/>
          <a:stretch>
            <a:fillRect/>
          </a:stretch>
        </p:blipFill>
        <p:spPr>
          <a:xfrm>
            <a:off x="8342605" y="2050530"/>
            <a:ext cx="1616418" cy="1614265"/>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7EAD338A-1DD1-F500-6951-9358EEAE4946}"/>
                  </a:ext>
                </a:extLst>
              </p14:cNvPr>
              <p14:cNvContentPartPr/>
              <p14:nvPr/>
            </p14:nvContentPartPr>
            <p14:xfrm>
              <a:off x="10810503" y="4426717"/>
              <a:ext cx="761040" cy="639720"/>
            </p14:xfrm>
          </p:contentPart>
        </mc:Choice>
        <mc:Fallback xmlns="">
          <p:pic>
            <p:nvPicPr>
              <p:cNvPr id="9" name="Ink 8">
                <a:extLst>
                  <a:ext uri="{FF2B5EF4-FFF2-40B4-BE49-F238E27FC236}">
                    <a16:creationId xmlns:a16="http://schemas.microsoft.com/office/drawing/2014/main" id="{7EAD338A-1DD1-F500-6951-9358EEAE4946}"/>
                  </a:ext>
                </a:extLst>
              </p:cNvPr>
              <p:cNvPicPr/>
              <p:nvPr/>
            </p:nvPicPr>
            <p:blipFill>
              <a:blip r:embed="rId6"/>
              <a:stretch>
                <a:fillRect/>
              </a:stretch>
            </p:blipFill>
            <p:spPr>
              <a:xfrm>
                <a:off x="10792503" y="4408717"/>
                <a:ext cx="796680" cy="675360"/>
              </a:xfrm>
              <a:prstGeom prst="rect">
                <a:avLst/>
              </a:prstGeom>
            </p:spPr>
          </p:pic>
        </mc:Fallback>
      </mc:AlternateContent>
      <p:grpSp>
        <p:nvGrpSpPr>
          <p:cNvPr id="10" name="Group 9">
            <a:extLst>
              <a:ext uri="{FF2B5EF4-FFF2-40B4-BE49-F238E27FC236}">
                <a16:creationId xmlns:a16="http://schemas.microsoft.com/office/drawing/2014/main" id="{55E14482-B1AB-6932-C43E-C7EEE406AD6E}"/>
              </a:ext>
            </a:extLst>
          </p:cNvPr>
          <p:cNvGrpSpPr/>
          <p:nvPr/>
        </p:nvGrpSpPr>
        <p:grpSpPr>
          <a:xfrm>
            <a:off x="10846800" y="2532037"/>
            <a:ext cx="372240" cy="666720"/>
            <a:chOff x="10846800" y="2532037"/>
            <a:chExt cx="372240" cy="66672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93EA796-8557-17DB-5C2E-9123C50D2867}"/>
                    </a:ext>
                  </a:extLst>
                </p14:cNvPr>
                <p14:cNvContentPartPr/>
                <p14:nvPr/>
              </p14:nvContentPartPr>
              <p14:xfrm>
                <a:off x="10911600" y="2565157"/>
                <a:ext cx="307440" cy="318240"/>
              </p14:xfrm>
            </p:contentPart>
          </mc:Choice>
          <mc:Fallback xmlns="">
            <p:pic>
              <p:nvPicPr>
                <p:cNvPr id="47" name="Ink 46">
                  <a:extLst>
                    <a:ext uri="{FF2B5EF4-FFF2-40B4-BE49-F238E27FC236}">
                      <a16:creationId xmlns:a16="http://schemas.microsoft.com/office/drawing/2014/main" id="{E64AFFBD-3D0C-3B29-2690-9BF5E0BE3593}"/>
                    </a:ext>
                  </a:extLst>
                </p:cNvPr>
                <p:cNvPicPr/>
                <p:nvPr/>
              </p:nvPicPr>
              <p:blipFill>
                <a:blip r:embed="rId8"/>
                <a:stretch>
                  <a:fillRect/>
                </a:stretch>
              </p:blipFill>
              <p:spPr>
                <a:xfrm>
                  <a:off x="10893960" y="2547517"/>
                  <a:ext cx="34308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C9E8E385-1424-E579-55BA-3C5B86F203F3}"/>
                    </a:ext>
                  </a:extLst>
                </p14:cNvPr>
                <p14:cNvContentPartPr/>
                <p14:nvPr/>
              </p14:nvContentPartPr>
              <p14:xfrm>
                <a:off x="10846800" y="2532037"/>
                <a:ext cx="366840" cy="666720"/>
              </p14:xfrm>
            </p:contentPart>
          </mc:Choice>
          <mc:Fallback xmlns="">
            <p:pic>
              <p:nvPicPr>
                <p:cNvPr id="48" name="Ink 47">
                  <a:extLst>
                    <a:ext uri="{FF2B5EF4-FFF2-40B4-BE49-F238E27FC236}">
                      <a16:creationId xmlns:a16="http://schemas.microsoft.com/office/drawing/2014/main" id="{00D2BF0F-FD25-8E9E-3EF9-D49B1A180787}"/>
                    </a:ext>
                  </a:extLst>
                </p:cNvPr>
                <p:cNvPicPr/>
                <p:nvPr/>
              </p:nvPicPr>
              <p:blipFill>
                <a:blip r:embed="rId10"/>
                <a:stretch>
                  <a:fillRect/>
                </a:stretch>
              </p:blipFill>
              <p:spPr>
                <a:xfrm>
                  <a:off x="10828800" y="2514037"/>
                  <a:ext cx="402480" cy="702360"/>
                </a:xfrm>
                <a:prstGeom prst="rect">
                  <a:avLst/>
                </a:prstGeom>
              </p:spPr>
            </p:pic>
          </mc:Fallback>
        </mc:AlternateContent>
      </p:grpSp>
      <p:pic>
        <p:nvPicPr>
          <p:cNvPr id="13" name="Picture 12">
            <a:extLst>
              <a:ext uri="{FF2B5EF4-FFF2-40B4-BE49-F238E27FC236}">
                <a16:creationId xmlns:a16="http://schemas.microsoft.com/office/drawing/2014/main" id="{9BC709CA-0F6B-23D0-3A3E-A89958F67EC3}"/>
              </a:ext>
            </a:extLst>
          </p:cNvPr>
          <p:cNvPicPr>
            <a:picLocks noChangeAspect="1"/>
          </p:cNvPicPr>
          <p:nvPr/>
        </p:nvPicPr>
        <p:blipFill>
          <a:blip r:embed="rId11"/>
          <a:stretch>
            <a:fillRect/>
          </a:stretch>
        </p:blipFill>
        <p:spPr>
          <a:xfrm>
            <a:off x="7559635" y="4186425"/>
            <a:ext cx="1303038" cy="1488326"/>
          </a:xfrm>
          <a:prstGeom prst="rect">
            <a:avLst/>
          </a:prstGeom>
          <a:effectLst>
            <a:reflection stA="7000" endPos="53000" dist="254000" dir="5400000" sy="-100000" algn="bl" rotWithShape="0"/>
          </a:effectLst>
        </p:spPr>
      </p:pic>
      <p:pic>
        <p:nvPicPr>
          <p:cNvPr id="14" name="Picture 13">
            <a:extLst>
              <a:ext uri="{FF2B5EF4-FFF2-40B4-BE49-F238E27FC236}">
                <a16:creationId xmlns:a16="http://schemas.microsoft.com/office/drawing/2014/main" id="{4742E9D2-6849-F23F-DF77-791C3A3C8C81}"/>
              </a:ext>
            </a:extLst>
          </p:cNvPr>
          <p:cNvPicPr>
            <a:picLocks noChangeAspect="1"/>
          </p:cNvPicPr>
          <p:nvPr/>
        </p:nvPicPr>
        <p:blipFill>
          <a:blip r:embed="rId12"/>
          <a:stretch>
            <a:fillRect/>
          </a:stretch>
        </p:blipFill>
        <p:spPr>
          <a:xfrm>
            <a:off x="9019862" y="4202472"/>
            <a:ext cx="1692274" cy="1472279"/>
          </a:xfrm>
          <a:prstGeom prst="rect">
            <a:avLst/>
          </a:prstGeom>
          <a:effectLst>
            <a:reflection stA="7000" endPos="53000" dist="254000" dir="5400000" sy="-100000" algn="bl" rotWithShape="0"/>
          </a:effectLst>
        </p:spPr>
      </p:pic>
      <p:sp>
        <p:nvSpPr>
          <p:cNvPr id="15" name="TextBox 14">
            <a:extLst>
              <a:ext uri="{FF2B5EF4-FFF2-40B4-BE49-F238E27FC236}">
                <a16:creationId xmlns:a16="http://schemas.microsoft.com/office/drawing/2014/main" id="{D2E23598-72EE-E910-1F40-612D43057FA7}"/>
              </a:ext>
            </a:extLst>
          </p:cNvPr>
          <p:cNvSpPr txBox="1"/>
          <p:nvPr/>
        </p:nvSpPr>
        <p:spPr>
          <a:xfrm>
            <a:off x="7865653" y="5856282"/>
            <a:ext cx="3806455" cy="830997"/>
          </a:xfrm>
          <a:prstGeom prst="rect">
            <a:avLst/>
          </a:prstGeom>
          <a:noFill/>
        </p:spPr>
        <p:txBody>
          <a:bodyPr wrap="square" rtlCol="0">
            <a:spAutoFit/>
          </a:bodyPr>
          <a:lstStyle/>
          <a:p>
            <a:r>
              <a:rPr lang="en-IN" sz="800" dirty="0">
                <a:latin typeface="Calibri" panose="020F0502020204030204" pitchFamily="34" charset="0"/>
                <a:ea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https://www.sciencelearn.org.nz/images/3985-elemental-lead</a:t>
            </a:r>
            <a:endParaRPr lang="en-IN" sz="800" dirty="0">
              <a:latin typeface="Calibri" panose="020F0502020204030204" pitchFamily="34" charset="0"/>
              <a:ea typeface="Calibri" panose="020F0502020204030204" pitchFamily="34" charset="0"/>
              <a:cs typeface="Calibri" panose="020F0502020204030204" pitchFamily="34" charset="0"/>
            </a:endParaRPr>
          </a:p>
          <a:p>
            <a:r>
              <a:rPr lang="en-IN" sz="800" dirty="0">
                <a:latin typeface="Calibri" panose="020F0502020204030204" pitchFamily="34" charset="0"/>
                <a:ea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https://surfacenet.de/bilder/kristalle/Barium-Zirkonate-0231.jpg</a:t>
            </a:r>
            <a:endParaRPr lang="en-IN" sz="800" dirty="0">
              <a:latin typeface="Calibri" panose="020F0502020204030204" pitchFamily="34" charset="0"/>
              <a:ea typeface="Calibri" panose="020F0502020204030204" pitchFamily="34" charset="0"/>
              <a:cs typeface="Calibri" panose="020F0502020204030204" pitchFamily="34" charset="0"/>
            </a:endParaRPr>
          </a:p>
          <a:p>
            <a:r>
              <a:rPr lang="en-IN" sz="800" dirty="0">
                <a:latin typeface="Calibri" panose="020F0502020204030204" pitchFamily="34" charset="0"/>
                <a:ea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https://en.wikipedia.org/wiki/File:BaTiO3ceramics.JPG</a:t>
            </a:r>
            <a:endParaRPr lang="en-IN" sz="800" dirty="0">
              <a:latin typeface="Calibri" panose="020F0502020204030204" pitchFamily="34" charset="0"/>
              <a:ea typeface="Calibri" panose="020F0502020204030204" pitchFamily="34" charset="0"/>
              <a:cs typeface="Calibri" panose="020F0502020204030204" pitchFamily="34" charset="0"/>
            </a:endParaRPr>
          </a:p>
          <a:p>
            <a:endParaRPr lang="en-IN" sz="800" dirty="0"/>
          </a:p>
          <a:p>
            <a:endParaRPr lang="en-IN" sz="800" dirty="0"/>
          </a:p>
          <a:p>
            <a:endParaRPr lang="LID4096" sz="800" dirty="0"/>
          </a:p>
        </p:txBody>
      </p:sp>
    </p:spTree>
    <p:extLst>
      <p:ext uri="{BB962C8B-B14F-4D97-AF65-F5344CB8AC3E}">
        <p14:creationId xmlns:p14="http://schemas.microsoft.com/office/powerpoint/2010/main" val="1644909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20" y="-12234"/>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5" name="Rectangle 3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
        <p:nvSpPr>
          <p:cNvPr id="5" name="TextBox 4">
            <a:extLst>
              <a:ext uri="{FF2B5EF4-FFF2-40B4-BE49-F238E27FC236}">
                <a16:creationId xmlns:a16="http://schemas.microsoft.com/office/drawing/2014/main" id="{28F44C13-511D-F338-F14B-2F996FD496BA}"/>
              </a:ext>
            </a:extLst>
          </p:cNvPr>
          <p:cNvSpPr txBox="1"/>
          <p:nvPr/>
        </p:nvSpPr>
        <p:spPr>
          <a:xfrm>
            <a:off x="6341808" y="935027"/>
            <a:ext cx="5154068" cy="4247317"/>
          </a:xfrm>
          <a:prstGeom prst="rect">
            <a:avLst/>
          </a:prstGeom>
          <a:noFill/>
        </p:spPr>
        <p:txBody>
          <a:bodyPr wrap="square">
            <a:spAutoFit/>
          </a:bodyPr>
          <a:lstStyle/>
          <a:p>
            <a:pPr marL="285750" indent="-285750" algn="just">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Lead-based ceramics, like PZT, are widely used in ultrasonic devices, but their high lead content raises environmental concerns. </a:t>
            </a:r>
          </a:p>
          <a:p>
            <a:pPr marL="285750" indent="-285750" algn="just">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To address this, there's a need for eco-friendly alternatives. The Na0.5Bi0.5TiO3–xBaTiO3 (NBT–</a:t>
            </a:r>
            <a:r>
              <a:rPr lang="en-IN" dirty="0" err="1">
                <a:latin typeface="Calibri" panose="020F0502020204030204" pitchFamily="34" charset="0"/>
                <a:ea typeface="Calibri" panose="020F0502020204030204" pitchFamily="34" charset="0"/>
                <a:cs typeface="Calibri" panose="020F0502020204030204" pitchFamily="34" charset="0"/>
              </a:rPr>
              <a:t>xBT</a:t>
            </a:r>
            <a:r>
              <a:rPr lang="en-IN" dirty="0">
                <a:latin typeface="Calibri" panose="020F0502020204030204" pitchFamily="34" charset="0"/>
                <a:ea typeface="Calibri" panose="020F0502020204030204" pitchFamily="34" charset="0"/>
                <a:cs typeface="Calibri" panose="020F0502020204030204" pitchFamily="34" charset="0"/>
              </a:rPr>
              <a:t> or NBT–BT) solid solution is a promising lead-free option with strong piezoelectric properties. NBT–BT single crystals have potential in medical imaging and non-destructive evaluation. </a:t>
            </a:r>
          </a:p>
          <a:p>
            <a:pPr marL="285750" indent="-285750" algn="just">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Modified PZT/epoxy composites enhance properties. Lead-free NBT–BT single crystal-based ultrasonic transducers offer a safer alternative for various applications.</a:t>
            </a:r>
            <a:endParaRPr lang="LID4096"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A6A42B1-F920-62AA-D525-94523D8DFBB8}"/>
              </a:ext>
            </a:extLst>
          </p:cNvPr>
          <p:cNvPicPr>
            <a:picLocks noChangeAspect="1"/>
          </p:cNvPicPr>
          <p:nvPr/>
        </p:nvPicPr>
        <p:blipFill rotWithShape="1">
          <a:blip r:embed="rId4"/>
          <a:srcRect l="12918" t="8747" r="55854" b="39210"/>
          <a:stretch/>
        </p:blipFill>
        <p:spPr>
          <a:xfrm>
            <a:off x="696124" y="708549"/>
            <a:ext cx="4820093" cy="4549075"/>
          </a:xfrm>
          <a:prstGeom prst="rect">
            <a:avLst/>
          </a:prstGeom>
        </p:spPr>
      </p:pic>
      <p:sp>
        <p:nvSpPr>
          <p:cNvPr id="7" name="TextBox 6">
            <a:extLst>
              <a:ext uri="{FF2B5EF4-FFF2-40B4-BE49-F238E27FC236}">
                <a16:creationId xmlns:a16="http://schemas.microsoft.com/office/drawing/2014/main" id="{FDDF5D0A-2FAD-1D16-AA12-7F9DA76417CD}"/>
              </a:ext>
            </a:extLst>
          </p:cNvPr>
          <p:cNvSpPr txBox="1"/>
          <p:nvPr/>
        </p:nvSpPr>
        <p:spPr>
          <a:xfrm>
            <a:off x="696124" y="5331483"/>
            <a:ext cx="6379209" cy="1015663"/>
          </a:xfrm>
          <a:prstGeom prst="rect">
            <a:avLst/>
          </a:prstGeom>
          <a:noFill/>
        </p:spPr>
        <p:txBody>
          <a:bodyPr wrap="square" rtlCol="0">
            <a:spAutoFit/>
          </a:bodyPr>
          <a:lstStyle/>
          <a:p>
            <a:r>
              <a:rPr lang="en-IN" sz="1200" b="0" i="0">
                <a:effectLst/>
                <a:latin typeface="Google Sans"/>
              </a:rPr>
              <a:t>Scanning electron microscope (SEM) of</a:t>
            </a:r>
          </a:p>
          <a:p>
            <a:pPr marL="342900" indent="-342900">
              <a:buAutoNum type="alphaLcParenBoth"/>
            </a:pPr>
            <a:r>
              <a:rPr lang="en-IN" sz="1200" b="0" i="0">
                <a:effectLst/>
                <a:latin typeface="Google Sans"/>
              </a:rPr>
              <a:t>NBT </a:t>
            </a:r>
          </a:p>
          <a:p>
            <a:pPr marL="342900" indent="-342900">
              <a:buAutoNum type="alphaLcParenBoth"/>
            </a:pPr>
            <a:r>
              <a:rPr lang="en-IN" sz="1200" b="0" i="0">
                <a:effectLst/>
                <a:latin typeface="Google Sans"/>
              </a:rPr>
              <a:t>0.96NBT-0.04BT </a:t>
            </a:r>
          </a:p>
          <a:p>
            <a:pPr marL="228600" indent="-228600">
              <a:buAutoNum type="alphaLcParenBoth" startAt="3"/>
            </a:pPr>
            <a:r>
              <a:rPr lang="en-IN" sz="1200" b="0" i="0">
                <a:effectLst/>
                <a:latin typeface="Google Sans"/>
              </a:rPr>
              <a:t>0.096NBT-0.06BT                                                                            </a:t>
            </a:r>
          </a:p>
          <a:p>
            <a:pPr marL="228600" indent="-228600">
              <a:buAutoNum type="alphaLcParenBoth" startAt="3"/>
            </a:pPr>
            <a:r>
              <a:rPr lang="en-IN" sz="1200" b="0" i="0">
                <a:effectLst/>
                <a:latin typeface="Google Sans"/>
              </a:rPr>
              <a:t>  (d) 0.092NBT-0.08BT Sintered at 1150 C</a:t>
            </a:r>
            <a:endParaRPr lang="en-GB" sz="1200" kern="1200"/>
          </a:p>
        </p:txBody>
      </p:sp>
      <p:sp>
        <p:nvSpPr>
          <p:cNvPr id="9" name="TextBox 8">
            <a:extLst>
              <a:ext uri="{FF2B5EF4-FFF2-40B4-BE49-F238E27FC236}">
                <a16:creationId xmlns:a16="http://schemas.microsoft.com/office/drawing/2014/main" id="{FA83975F-7636-F41D-9BA4-B37B45013A8D}"/>
              </a:ext>
            </a:extLst>
          </p:cNvPr>
          <p:cNvSpPr txBox="1"/>
          <p:nvPr/>
        </p:nvSpPr>
        <p:spPr>
          <a:xfrm>
            <a:off x="3256888" y="5281954"/>
            <a:ext cx="2259330" cy="707886"/>
          </a:xfrm>
          <a:prstGeom prst="rect">
            <a:avLst/>
          </a:prstGeom>
          <a:noFill/>
        </p:spPr>
        <p:txBody>
          <a:bodyPr wrap="square" rtlCol="0">
            <a:spAutoFit/>
          </a:bodyPr>
          <a:lstStyle/>
          <a:p>
            <a:r>
              <a:rPr lang="en-IN" sz="1000" dirty="0">
                <a:latin typeface="Calibri" panose="020F0502020204030204" pitchFamily="34" charset="0"/>
                <a:ea typeface="Calibri" panose="020F0502020204030204" pitchFamily="34" charset="0"/>
                <a:cs typeface="Calibri" panose="020F0502020204030204" pitchFamily="34" charset="0"/>
              </a:rPr>
              <a:t>https://www.researchgate.net/figure/SEM-images-of-a-Al2O3-sintered-at-1400C-for-30min-with-ZnF2-TiO2-and-La2O3-ternary_fig1_313843869</a:t>
            </a:r>
            <a:endParaRPr lang="LID4096" sz="1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018305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C36800B7-F5E1-4621-8985-44826C65AC3F}" vid="{C37F3703-98CC-4A80-8EB2-AA79F0F475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Presentation Title[1]</Template>
  <TotalTime>472</TotalTime>
  <Words>2740</Words>
  <Application>Microsoft Office PowerPoint</Application>
  <PresentationFormat>Widescreen</PresentationFormat>
  <Paragraphs>215</Paragraphs>
  <Slides>28</Slides>
  <Notes>26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Gill Sans MT</vt:lpstr>
      <vt:lpstr>Google Sans</vt:lpstr>
      <vt:lpstr>Segoe UI Black</vt:lpstr>
      <vt:lpstr>Times New Roman</vt:lpstr>
      <vt:lpstr>Walbaum Display</vt:lpstr>
      <vt:lpstr>Wingdings</vt:lpstr>
      <vt:lpstr>3DFloatVTI</vt:lpstr>
      <vt:lpstr>CERAMIC PIEZOELECTRIC TRANSDUCERS</vt:lpstr>
      <vt:lpstr>PowerPoint Presentation</vt:lpstr>
      <vt:lpstr>INTRODUCTION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vt:lpstr>
      <vt:lpstr>Limitations :</vt:lpstr>
      <vt:lpstr>Future Aspects of Ceramic Piezoelectric Transducer</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Sai Chandu</dc:creator>
  <cp:lastModifiedBy>bomma rakesh</cp:lastModifiedBy>
  <cp:revision>8</cp:revision>
  <dcterms:created xsi:type="dcterms:W3CDTF">2024-01-21T12:44:17Z</dcterms:created>
  <dcterms:modified xsi:type="dcterms:W3CDTF">2024-01-22T20:23:24Z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